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2" r:id="rId6"/>
    <p:sldId id="263" r:id="rId7"/>
    <p:sldId id="282" r:id="rId8"/>
    <p:sldId id="292" r:id="rId9"/>
    <p:sldId id="279" r:id="rId10"/>
    <p:sldId id="266" r:id="rId11"/>
    <p:sldId id="289" r:id="rId12"/>
    <p:sldId id="290" r:id="rId13"/>
    <p:sldId id="291" r:id="rId14"/>
    <p:sldId id="277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83764" autoAdjust="0"/>
  </p:normalViewPr>
  <p:slideViewPr>
    <p:cSldViewPr>
      <p:cViewPr varScale="1">
        <p:scale>
          <a:sx n="95" d="100"/>
          <a:sy n="95" d="100"/>
        </p:scale>
        <p:origin x="22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9DA34-6ED3-45E6-8A75-269CBFE602F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E6F86-1220-4A2C-8887-359A8A33C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7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</a:t>
            </a:r>
            <a:r>
              <a:rPr lang="en-US" baseline="0" dirty="0"/>
              <a:t> Support services, flexible work arrangements, paid/unpaid leave, financial assistance/relief, culture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http://www.apa.org/careers/apa-jobs/benefits/ </a:t>
            </a:r>
          </a:p>
          <a:p>
            <a:pPr>
              <a:buFontTx/>
              <a:buNone/>
            </a:pPr>
            <a:r>
              <a:rPr lang="en-US" dirty="0"/>
              <a:t>http://www.caregiving.org/wp-content/uploads/2010/01/BestPracticesEldercareFinal1.pdf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services,</a:t>
            </a:r>
            <a:r>
              <a:rPr lang="en-US" baseline="0" dirty="0"/>
              <a:t> flexible work arrangements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http://www.jnj.com/caring/citizenship-sustainability/strategic-framework/benefits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services,</a:t>
            </a:r>
            <a:r>
              <a:rPr lang="en-US" baseline="0" dirty="0"/>
              <a:t> flexible work arrangements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 Presented by Working Families – UK’s leading work-life balance charity</a:t>
            </a:r>
            <a:r>
              <a:rPr lang="en-US" baseline="0" dirty="0"/>
              <a:t> that also gives awards to top employers that provide employees with balance between home and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More varied types of CFWPs offered </a:t>
            </a:r>
          </a:p>
          <a:p>
            <a:pPr>
              <a:buFontTx/>
              <a:buChar char="-"/>
            </a:pPr>
            <a:r>
              <a:rPr lang="en-US" dirty="0"/>
              <a:t>Variety to CFWPs</a:t>
            </a:r>
            <a:r>
              <a:rPr lang="en-US" baseline="0" dirty="0"/>
              <a:t> because employees all have different situations; flexible work arrangements might work better for one CE but not for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https://www-03.ibm.com/employment/ca/en/newhire/regular_benefits.html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Tech</a:t>
            </a:r>
            <a:r>
              <a:rPr lang="en-US" baseline="0" dirty="0"/>
              <a:t> highly skilled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6F86-1220-4A2C-8887-359A8A33C37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4/28/2022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4/28/2022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657600"/>
            <a:ext cx="6858000" cy="12954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 Light" pitchFamily="34" charset="0"/>
              </a:rPr>
              <a:t>Caregiver-Friendly Workplaces and Policies 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105400"/>
            <a:ext cx="3200678" cy="556308"/>
          </a:xfrm>
          <a:prstGeom prst="rect">
            <a:avLst/>
          </a:prstGeom>
        </p:spPr>
      </p:pic>
      <p:pic>
        <p:nvPicPr>
          <p:cNvPr id="12290" name="Picture 2" descr="http://ghw.mcmaster.ca/sites/default/files/Elderlyman15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990600"/>
            <a:ext cx="3581400" cy="2374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362200" y="5791200"/>
            <a:ext cx="475482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This work has been funded by a CIHR Chair in Gender, Work &amp; Health, FRN: CG1 126585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F197C-81F2-49EB-899F-D054AA85F9A6}"/>
              </a:ext>
            </a:extLst>
          </p:cNvPr>
          <p:cNvSpPr>
            <a:spLocks noGrp="1"/>
          </p:cNvSpPr>
          <p:nvPr/>
        </p:nvSpPr>
        <p:spPr>
          <a:xfrm>
            <a:off x="571500" y="6181986"/>
            <a:ext cx="8305800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0" lang="en-US" sz="900" dirty="0"/>
              <a:t>© 2022.  Caregiver-Friendly Workplaces and Policies, Dr. Allison Williams, McMaster University.  This tool may be used for information, research, education and non-commercial purpose only.  It may not be modified, altered or translated in any way. The information provided in the quiz is provided “as-is” without any warranty of any kind, whether express or implied.    If you have any questions about the use of this tool, please contact [awill@mcmaster.ca].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British utilities company</a:t>
            </a:r>
          </a:p>
          <a:p>
            <a:r>
              <a:rPr lang="en-US" dirty="0"/>
              <a:t>Large organization – 34 000 employees</a:t>
            </a:r>
          </a:p>
          <a:p>
            <a:r>
              <a:rPr lang="en-US" dirty="0"/>
              <a:t>Awarded as one of Top Employers for Working Families</a:t>
            </a:r>
          </a:p>
          <a:p>
            <a:endParaRPr lang="en-US" dirty="0"/>
          </a:p>
          <a:p>
            <a:r>
              <a:rPr lang="en-US" dirty="0"/>
              <a:t>CFWPs offered</a:t>
            </a:r>
          </a:p>
          <a:p>
            <a:pPr lvl="1"/>
            <a:r>
              <a:rPr lang="en-US" dirty="0"/>
              <a:t>Planned </a:t>
            </a:r>
            <a:r>
              <a:rPr lang="en-US" dirty="0" err="1"/>
              <a:t>carer’s</a:t>
            </a:r>
            <a:r>
              <a:rPr lang="en-US" dirty="0"/>
              <a:t> leave – paid for by Centrica; will match the number of hours an employee uses</a:t>
            </a:r>
          </a:p>
          <a:p>
            <a:pPr lvl="1"/>
            <a:r>
              <a:rPr lang="en-US" dirty="0"/>
              <a:t>Paid emergency leave</a:t>
            </a:r>
          </a:p>
          <a:p>
            <a:pPr lvl="1"/>
            <a:r>
              <a:rPr lang="en-US" dirty="0"/>
              <a:t>Network, helpline and portal for CEs; counseling referral</a:t>
            </a:r>
          </a:p>
          <a:p>
            <a:pPr lvl="1"/>
            <a:r>
              <a:rPr lang="en-US" dirty="0"/>
              <a:t>Career breaks, sabbaticals and flexible shifts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  <p:pic>
        <p:nvPicPr>
          <p:cNvPr id="26626" name="Picture 2" descr="https://www.centrica.com/sites/all/themes/centrica/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401394"/>
            <a:ext cx="4076700" cy="770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3505200"/>
          </a:xfrm>
        </p:spPr>
        <p:txBody>
          <a:bodyPr>
            <a:normAutofit/>
          </a:bodyPr>
          <a:lstStyle/>
          <a:p>
            <a:pPr algn="ctr"/>
            <a:endParaRPr lang="en-US" sz="3600" dirty="0"/>
          </a:p>
          <a:p>
            <a:pPr algn="ctr"/>
            <a:r>
              <a:rPr lang="en-US" sz="3600" dirty="0"/>
              <a:t>What types of CFWPs does Centrica offer?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Why is it important to offer a variety of CFWPs?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IBM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95400"/>
            <a:ext cx="8305800" cy="5029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American technology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company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1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organization – 129 000 employees </a:t>
            </a:r>
          </a:p>
          <a:p>
            <a:pPr marL="274320" marR="0" lvl="1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800" dirty="0">
                <a:solidFill>
                  <a:schemeClr val="tx2"/>
                </a:solidFill>
              </a:rPr>
              <a:t>Leading provider of eldercare resources for employees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CFWPs offered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“Powerful Tools for Caregivers” – online, 6 week course to manage stress &amp; emotions, communicate effectively, make</a:t>
            </a:r>
            <a:r>
              <a:rPr kumimoji="0" lang="en-US" sz="25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decisions </a:t>
            </a:r>
            <a:r>
              <a:rPr lang="en-US" sz="2500" dirty="0">
                <a:solidFill>
                  <a:schemeClr val="tx2"/>
                </a:solidFill>
              </a:rPr>
              <a:t>and use community resources</a:t>
            </a:r>
            <a:endParaRPr kumimoji="0" lang="en-US" sz="2500" b="0" i="0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500" baseline="0" dirty="0" err="1">
                <a:solidFill>
                  <a:schemeClr val="tx2"/>
                </a:solidFill>
              </a:rPr>
              <a:t>Flexweek</a:t>
            </a:r>
            <a:r>
              <a:rPr lang="en-US" sz="2500" baseline="0" dirty="0">
                <a:solidFill>
                  <a:schemeClr val="tx2"/>
                </a:solidFill>
              </a:rPr>
              <a:t> – vary standard workday by compressing or stretching weeks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500" b="0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Flexiplace</a:t>
            </a:r>
            <a:r>
              <a:rPr kumimoji="0" lang="en-US" sz="25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perform work at other locations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500" dirty="0">
                <a:solidFill>
                  <a:schemeClr val="tx2"/>
                </a:solidFill>
              </a:rPr>
              <a:t>Flexible work schedules – adjust start and end times by up to 2.5 hours</a:t>
            </a:r>
            <a:endParaRPr kumimoji="0" lang="en-US" sz="2500" b="0" i="0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s://upload.wikimedia.org/wikipedia/commons/thumb/5/51/IBM_logo.svg/200px-IBM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295400"/>
            <a:ext cx="2133600" cy="853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191000"/>
          </a:xfrm>
        </p:spPr>
        <p:txBody>
          <a:bodyPr>
            <a:normAutofit/>
          </a:bodyPr>
          <a:lstStyle/>
          <a:p>
            <a:pPr algn="ctr"/>
            <a:endParaRPr lang="en-US" sz="3600" dirty="0"/>
          </a:p>
          <a:p>
            <a:pPr algn="ctr"/>
            <a:r>
              <a:rPr lang="en-US" sz="3600" dirty="0"/>
              <a:t>What types of CFWPs does IBM offer?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In what ways do you think workplace sector has to do with CFWPs offered? (</a:t>
            </a:r>
            <a:r>
              <a:rPr lang="en-US" sz="3600" dirty="0" err="1"/>
              <a:t>ie</a:t>
            </a:r>
            <a:r>
              <a:rPr lang="en-US" sz="3600" dirty="0"/>
              <a:t>. Technology sector vs. service industry)</a:t>
            </a:r>
          </a:p>
          <a:p>
            <a:endParaRPr lang="en-US" sz="3600" dirty="0"/>
          </a:p>
          <a:p>
            <a:pPr>
              <a:buNone/>
            </a:pPr>
            <a:endParaRPr lang="en-US" sz="3600" dirty="0"/>
          </a:p>
          <a:p>
            <a:pPr lvl="1"/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Thank you! Questions?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American Psychological Association. (2016). </a:t>
            </a:r>
            <a:r>
              <a:rPr lang="en-US" sz="2000" i="1" dirty="0"/>
              <a:t>APA Benefits. </a:t>
            </a:r>
            <a:r>
              <a:rPr lang="en-US" sz="2000" dirty="0"/>
              <a:t>Retrieved from: http://www.apa.org/careers/apa-jobs/benefits/</a:t>
            </a:r>
          </a:p>
          <a:p>
            <a:pPr>
              <a:buNone/>
            </a:pPr>
            <a:r>
              <a:rPr lang="en-US" sz="2000" dirty="0"/>
              <a:t>IBM. (</a:t>
            </a:r>
            <a:r>
              <a:rPr lang="en-US" sz="2000" dirty="0" err="1"/>
              <a:t>n.d</a:t>
            </a:r>
            <a:r>
              <a:rPr lang="en-US" sz="2000" dirty="0"/>
              <a:t>.) IBM benefits. Retrieved from: https://www-03.ibm.com/employment/ca/en/newhire/regular_benefits.html </a:t>
            </a:r>
          </a:p>
          <a:p>
            <a:pPr>
              <a:buNone/>
            </a:pPr>
            <a:r>
              <a:rPr lang="en-US" sz="2000" dirty="0"/>
              <a:t>Wagner, DL., </a:t>
            </a:r>
            <a:r>
              <a:rPr lang="en-US" sz="2000" dirty="0" err="1"/>
              <a:t>Lindemer</a:t>
            </a:r>
            <a:r>
              <a:rPr lang="en-US" sz="2000" dirty="0"/>
              <a:t>, A., </a:t>
            </a:r>
            <a:r>
              <a:rPr lang="en-US" sz="2000" dirty="0" err="1"/>
              <a:t>Yokum</a:t>
            </a:r>
            <a:r>
              <a:rPr lang="en-US" sz="2000" dirty="0"/>
              <a:t>, N. &amp; </a:t>
            </a:r>
            <a:r>
              <a:rPr lang="en-US" sz="2000" dirty="0" err="1"/>
              <a:t>DeFreest</a:t>
            </a:r>
            <a:r>
              <a:rPr lang="en-US" sz="2000" dirty="0"/>
              <a:t>, M. (2012). Best practices in workplace eldercare. Retrieved from: http://www.caregiving.org/wp-content/uploads/2010/01/BestPracticesEldercareFinal1.pdf</a:t>
            </a:r>
          </a:p>
          <a:p>
            <a:pPr>
              <a:buNone/>
            </a:pPr>
            <a:r>
              <a:rPr lang="en-US" sz="2000" dirty="0"/>
              <a:t>Williams, A. (2014) Directions for supervisors, managers and organizations. Retrieved from: https://www.science.mcmaster.ca/survey/upload/surveys/195814/files/Directions%20for%20Supervisors%20and%20Managers.pdf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15440"/>
            <a:ext cx="8229600" cy="493776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 Light" pitchFamily="34" charset="0"/>
              </a:rPr>
              <a:t>Recap</a:t>
            </a:r>
          </a:p>
          <a:p>
            <a:r>
              <a:rPr lang="en-US" sz="3600" dirty="0">
                <a:latin typeface="Calibri Light" pitchFamily="34" charset="0"/>
              </a:rPr>
              <a:t>Case Studies</a:t>
            </a:r>
          </a:p>
          <a:p>
            <a:r>
              <a:rPr lang="en-US" sz="3600" dirty="0">
                <a:latin typeface="Calibri Light" pitchFamily="34" charset="0"/>
              </a:rPr>
              <a:t>Final Thoughts</a:t>
            </a:r>
          </a:p>
          <a:p>
            <a:pPr>
              <a:buNone/>
            </a:pPr>
            <a:endParaRPr lang="en-US" sz="3600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81000" y="26670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What are the types of CFWPs that can be offered to employees?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Case Studies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3820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American organization of psychologists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800" dirty="0">
                <a:solidFill>
                  <a:schemeClr val="tx1"/>
                </a:solidFill>
              </a:rPr>
              <a:t>Washington, DC – 600 employees</a:t>
            </a:r>
          </a:p>
          <a:p>
            <a:endParaRPr lang="en-US" sz="2800" dirty="0"/>
          </a:p>
          <a:p>
            <a:r>
              <a:rPr lang="en-US" sz="2800" dirty="0"/>
              <a:t>CFWPs offered</a:t>
            </a:r>
          </a:p>
          <a:p>
            <a:pPr lvl="1"/>
            <a:r>
              <a:rPr lang="en-US" sz="2500" dirty="0"/>
              <a:t>Vendor – Bright Horizons </a:t>
            </a:r>
          </a:p>
          <a:p>
            <a:pPr lvl="1"/>
            <a:r>
              <a:rPr lang="en-US" sz="2500" dirty="0"/>
              <a:t>Adult Back-Up Care option </a:t>
            </a:r>
          </a:p>
          <a:p>
            <a:pPr lvl="1"/>
            <a:r>
              <a:rPr lang="en-US" sz="2500" dirty="0"/>
              <a:t>Counseling, information and referral services</a:t>
            </a:r>
          </a:p>
          <a:p>
            <a:pPr lvl="1"/>
            <a:r>
              <a:rPr lang="en-US" sz="2500" dirty="0"/>
              <a:t>Flexible work schedules for some positions </a:t>
            </a:r>
          </a:p>
          <a:p>
            <a:pPr lvl="1"/>
            <a:r>
              <a:rPr lang="en-US" sz="2500" dirty="0" err="1"/>
              <a:t>Telework</a:t>
            </a:r>
            <a:r>
              <a:rPr lang="en-US" sz="2500" dirty="0"/>
              <a:t> </a:t>
            </a:r>
          </a:p>
          <a:p>
            <a:pPr lvl="1"/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Psychological Association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  <p:pic>
        <p:nvPicPr>
          <p:cNvPr id="19458" name="Picture 2" descr="http://www.apa.org/images/logo_sm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819400"/>
            <a:ext cx="2543175" cy="95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 Psychological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1828800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600" dirty="0"/>
              <a:t>What types of CFWPs do they offer?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/>
              <a:t>Johnson &amp; Johnson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95400"/>
            <a:ext cx="8382000" cy="495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American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medical equipment &amp; pharmaceutical company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1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Large workplace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– 127 </a:t>
            </a:r>
            <a:r>
              <a:rPr lang="en-US" sz="2800" dirty="0"/>
              <a:t>1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00 employees worldwide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CFWPs offered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800" dirty="0">
                <a:solidFill>
                  <a:schemeClr val="tx2"/>
                </a:solidFill>
              </a:rPr>
              <a:t>Free services program provided by third-part vendor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800" noProof="0" dirty="0">
                <a:solidFill>
                  <a:schemeClr val="tx2"/>
                </a:solidFill>
              </a:rPr>
              <a:t>Assistance in planning and coordinating schedules 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Respite</a:t>
            </a:r>
            <a:r>
              <a:rPr kumimoji="0" lang="en-US" sz="2800" b="0" i="0" u="none" strike="noStrike" kern="1200" cap="none" spc="0" normalizeH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care (fixed hours per year)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800" baseline="0" noProof="0" dirty="0">
                <a:solidFill>
                  <a:schemeClr val="tx2"/>
                </a:solidFill>
              </a:rPr>
              <a:t>Intranet site with information, podcasts</a:t>
            </a:r>
            <a:endParaRPr lang="en-US" sz="2800" noProof="0" dirty="0">
              <a:solidFill>
                <a:schemeClr val="tx2"/>
              </a:solidFill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kumimoji="0" lang="en-US" sz="2800" b="0" i="0" u="none" strike="noStrike" kern="1200" cap="none" spc="0" normalizeH="0" baseline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Flexible</a:t>
            </a:r>
            <a:r>
              <a:rPr kumimoji="0" lang="en-US" sz="2800" b="0" i="0" u="none" strike="noStrike" kern="1200" cap="none" spc="0" normalizeH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paid time off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362" name="Picture 2" descr="https://upload.wikimedia.org/wikipedia/commons/thumb/2/22/JohnsonandJohnsonLogo.svg/1000px-JohnsonandJohnson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486400"/>
            <a:ext cx="3789519" cy="704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Johnson &amp; Johnson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8229600" cy="1828800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600" dirty="0"/>
              <a:t>What types of CFWPs do they offer?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77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Johnson &amp; Johnson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In terms of size of workplace, APA has a smaller workplace size than Johnson &amp; Johnson yet both offer similar types of CFWPs. Are there differences in CFWPs offered? 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Do you think companies as large as Johnson &amp; Johnson can offer CFWPs similar to those offered at APA?  At what costs?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/>
          </a:p>
          <a:p>
            <a:pPr algn="ctr">
              <a:buNone/>
            </a:pPr>
            <a:endParaRPr lang="en-US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324600"/>
            <a:ext cx="3200678" cy="5563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egiver-Friendly Workplaces and Policies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Caregiver-Friendly Workplaces and Policies</Template>
  <TotalTime>805</TotalTime>
  <Words>831</Words>
  <Application>Microsoft Office PowerPoint</Application>
  <PresentationFormat>On-screen Show (4:3)</PresentationFormat>
  <Paragraphs>108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Wingdings 3</vt:lpstr>
      <vt:lpstr>Caregiver-Friendly Workplaces and Policies</vt:lpstr>
      <vt:lpstr>Caregiver-Friendly Workplaces and Policies  </vt:lpstr>
      <vt:lpstr>Agenda</vt:lpstr>
      <vt:lpstr>Recap</vt:lpstr>
      <vt:lpstr>Case Studies</vt:lpstr>
      <vt:lpstr>American Psychological Association</vt:lpstr>
      <vt:lpstr>American Psychological Association</vt:lpstr>
      <vt:lpstr>Johnson &amp; Johnson</vt:lpstr>
      <vt:lpstr>Johnson &amp; Johnson</vt:lpstr>
      <vt:lpstr>Johnson &amp; Johnson</vt:lpstr>
      <vt:lpstr>Centrica</vt:lpstr>
      <vt:lpstr>Centrica</vt:lpstr>
      <vt:lpstr>IBM</vt:lpstr>
      <vt:lpstr>IBM</vt:lpstr>
      <vt:lpstr> Thank you! Questions?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Caregiver-Friendly Workplaces and Policies</dc:title>
  <dc:creator>chloe ilagan</dc:creator>
  <cp:lastModifiedBy>Brooke Chmiel</cp:lastModifiedBy>
  <cp:revision>73</cp:revision>
  <dcterms:created xsi:type="dcterms:W3CDTF">2016-06-01T18:38:35Z</dcterms:created>
  <dcterms:modified xsi:type="dcterms:W3CDTF">2022-04-28T18:21:18Z</dcterms:modified>
</cp:coreProperties>
</file>