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57" r:id="rId3"/>
    <p:sldId id="304" r:id="rId4"/>
    <p:sldId id="258" r:id="rId5"/>
    <p:sldId id="259" r:id="rId6"/>
    <p:sldId id="260" r:id="rId7"/>
    <p:sldId id="261" r:id="rId8"/>
    <p:sldId id="262" r:id="rId9"/>
    <p:sldId id="292" r:id="rId10"/>
    <p:sldId id="263" r:id="rId11"/>
    <p:sldId id="299" r:id="rId12"/>
    <p:sldId id="282" r:id="rId13"/>
    <p:sldId id="290" r:id="rId14"/>
    <p:sldId id="274" r:id="rId15"/>
    <p:sldId id="264" r:id="rId16"/>
    <p:sldId id="279" r:id="rId17"/>
    <p:sldId id="294" r:id="rId18"/>
    <p:sldId id="293" r:id="rId19"/>
    <p:sldId id="266" r:id="rId20"/>
    <p:sldId id="267" r:id="rId21"/>
    <p:sldId id="285" r:id="rId22"/>
    <p:sldId id="268" r:id="rId23"/>
    <p:sldId id="265" r:id="rId24"/>
    <p:sldId id="298" r:id="rId25"/>
    <p:sldId id="301" r:id="rId26"/>
    <p:sldId id="296" r:id="rId27"/>
    <p:sldId id="302" r:id="rId28"/>
    <p:sldId id="286" r:id="rId29"/>
    <p:sldId id="269" r:id="rId30"/>
    <p:sldId id="284" r:id="rId31"/>
    <p:sldId id="287" r:id="rId32"/>
    <p:sldId id="283" r:id="rId33"/>
    <p:sldId id="270" r:id="rId34"/>
    <p:sldId id="271" r:id="rId35"/>
    <p:sldId id="272" r:id="rId36"/>
    <p:sldId id="288" r:id="rId37"/>
    <p:sldId id="275" r:id="rId38"/>
    <p:sldId id="276" r:id="rId39"/>
    <p:sldId id="289" r:id="rId40"/>
    <p:sldId id="30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40" autoAdjust="0"/>
    <p:restoredTop sz="87283" autoAdjust="0"/>
  </p:normalViewPr>
  <p:slideViewPr>
    <p:cSldViewPr>
      <p:cViewPr varScale="1">
        <p:scale>
          <a:sx n="99" d="100"/>
          <a:sy n="99" d="100"/>
        </p:scale>
        <p:origin x="225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89DA34-6ED3-45E6-8A75-269CBFE602F9}" type="datetimeFigureOut">
              <a:rPr lang="en-US" smtClean="0"/>
              <a:pPr/>
              <a:t>4/28/2022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DE6F86-1220-4A2C-8887-359A8A33C375}" type="slidenum">
              <a:rPr lang="en-US" smtClean="0"/>
              <a:pPr/>
              <a:t>‹#›</a:t>
            </a:fld>
            <a:endParaRPr lang="en-US"/>
          </a:p>
        </p:txBody>
      </p:sp>
    </p:spTree>
    <p:extLst>
      <p:ext uri="{BB962C8B-B14F-4D97-AF65-F5344CB8AC3E}">
        <p14:creationId xmlns:p14="http://schemas.microsoft.com/office/powerpoint/2010/main" val="2644855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21DE6F86-1220-4A2C-8887-359A8A33C375}"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DE6F86-1220-4A2C-8887-359A8A33C375}" type="slidenum">
              <a:rPr lang="en-US" smtClean="0"/>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baseline="0" dirty="0"/>
              <a:t>http://www.labour.gov.on.ca/english/es/pubs/brochures/br_leaves.php </a:t>
            </a:r>
          </a:p>
        </p:txBody>
      </p:sp>
      <p:sp>
        <p:nvSpPr>
          <p:cNvPr id="4" name="Slide Number Placeholder 3"/>
          <p:cNvSpPr>
            <a:spLocks noGrp="1"/>
          </p:cNvSpPr>
          <p:nvPr>
            <p:ph type="sldNum" sz="quarter" idx="10"/>
          </p:nvPr>
        </p:nvSpPr>
        <p:spPr/>
        <p:txBody>
          <a:bodyPr/>
          <a:lstStyle/>
          <a:p>
            <a:fld id="{21DE6F86-1220-4A2C-8887-359A8A33C375}" type="slidenum">
              <a:rPr lang="en-US" smtClean="0"/>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DE6F86-1220-4A2C-8887-359A8A33C375}"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E6F86-1220-4A2C-8887-359A8A33C375}" type="slidenum">
              <a:rPr lang="en-US" smtClean="0"/>
              <a:pPr/>
              <a:t>24</a:t>
            </a:fld>
            <a:endParaRPr lang="en-US"/>
          </a:p>
        </p:txBody>
      </p:sp>
    </p:spTree>
    <p:extLst>
      <p:ext uri="{BB962C8B-B14F-4D97-AF65-F5344CB8AC3E}">
        <p14:creationId xmlns:p14="http://schemas.microsoft.com/office/powerpoint/2010/main" val="2739903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DE6F86-1220-4A2C-8887-359A8A33C375}" type="slidenum">
              <a:rPr lang="en-US" smtClean="0"/>
              <a:pPr/>
              <a:t>26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a:t>Compassionate leave program – up to 13 weeks paid leave</a:t>
            </a:r>
            <a:r>
              <a:rPr lang="en-US" baseline="0" dirty="0"/>
              <a:t> over a two year period</a:t>
            </a:r>
          </a:p>
          <a:p>
            <a:pPr>
              <a:buFontTx/>
              <a:buNone/>
            </a:pPr>
            <a:r>
              <a:rPr lang="en-US" baseline="0" dirty="0"/>
              <a:t>-employees with at least 3 years of service receive 13 weeks pay full salary</a:t>
            </a:r>
          </a:p>
          <a:p>
            <a:pPr>
              <a:buFontTx/>
              <a:buNone/>
            </a:pPr>
            <a:r>
              <a:rPr lang="en-US" dirty="0"/>
              <a:t>http://ca.gsk.com/media/522355/innovative_programs.pdf </a:t>
            </a:r>
          </a:p>
        </p:txBody>
      </p:sp>
      <p:sp>
        <p:nvSpPr>
          <p:cNvPr id="4" name="Slide Number Placeholder 3"/>
          <p:cNvSpPr>
            <a:spLocks noGrp="1"/>
          </p:cNvSpPr>
          <p:nvPr>
            <p:ph type="sldNum" sz="quarter" idx="10"/>
          </p:nvPr>
        </p:nvSpPr>
        <p:spPr/>
        <p:txBody>
          <a:bodyPr/>
          <a:lstStyle/>
          <a:p>
            <a:fld id="{21DE6F86-1220-4A2C-8887-359A8A33C375}" type="slidenum">
              <a:rPr lang="en-US" smtClean="0"/>
              <a:pPr/>
              <a:t>29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-emergency back-up dependent care can be used when employee</a:t>
            </a:r>
            <a:r>
              <a:rPr lang="en-US" baseline="0" dirty="0"/>
              <a:t> needs to be at work but regular elder care is unavailable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http://www2.deloitte.com/us/en/pages/careers/articles/life-at-deloitte-benefits-and-rewards.html </a:t>
            </a:r>
          </a:p>
          <a:p>
            <a:endParaRPr lang="en-US" dirty="0"/>
          </a:p>
        </p:txBody>
      </p:sp>
      <p:sp>
        <p:nvSpPr>
          <p:cNvPr id="4" name="Slide Number Placeholder 3"/>
          <p:cNvSpPr>
            <a:spLocks noGrp="1"/>
          </p:cNvSpPr>
          <p:nvPr>
            <p:ph type="sldNum" sz="quarter" idx="10"/>
          </p:nvPr>
        </p:nvSpPr>
        <p:spPr/>
        <p:txBody>
          <a:bodyPr/>
          <a:lstStyle/>
          <a:p>
            <a:fld id="{21DE6F86-1220-4A2C-8887-359A8A33C375}" type="slidenum">
              <a:rPr lang="en-US" smtClean="0"/>
              <a:pPr/>
              <a:t>30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http://www.topemployersforworkingfamilies.org.uk/index.php/special-awards/case/bt-group-plc </a:t>
            </a:r>
          </a:p>
        </p:txBody>
      </p:sp>
      <p:sp>
        <p:nvSpPr>
          <p:cNvPr id="4" name="Slide Number Placeholder 3"/>
          <p:cNvSpPr>
            <a:spLocks noGrp="1"/>
          </p:cNvSpPr>
          <p:nvPr>
            <p:ph type="sldNum" sz="quarter" idx="10"/>
          </p:nvPr>
        </p:nvSpPr>
        <p:spPr/>
        <p:txBody>
          <a:bodyPr/>
          <a:lstStyle/>
          <a:p>
            <a:fld id="{21DE6F86-1220-4A2C-8887-359A8A33C375}" type="slidenum">
              <a:rPr lang="en-US" smtClean="0"/>
              <a:pPr/>
              <a:t>31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21DE6F86-1220-4A2C-8887-359A8A33C375}" type="slidenum">
              <a:rPr lang="en-US" smtClean="0"/>
              <a:pPr/>
              <a:t>36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DE6F86-1220-4A2C-8887-359A8A33C375}"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DE6F86-1220-4A2C-8887-359A8A33C375}"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dirty="0"/>
          </a:p>
        </p:txBody>
      </p:sp>
      <p:sp>
        <p:nvSpPr>
          <p:cNvPr id="4" name="Slide Number Placeholder 3"/>
          <p:cNvSpPr>
            <a:spLocks noGrp="1"/>
          </p:cNvSpPr>
          <p:nvPr>
            <p:ph type="sldNum" sz="quarter" idx="10"/>
          </p:nvPr>
        </p:nvSpPr>
        <p:spPr/>
        <p:txBody>
          <a:bodyPr/>
          <a:lstStyle/>
          <a:p>
            <a:fld id="{21DE6F86-1220-4A2C-8887-359A8A33C375}"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DE6F86-1220-4A2C-8887-359A8A33C375}"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DE6F86-1220-4A2C-8887-359A8A33C375}"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E6F86-1220-4A2C-8887-359A8A33C375}" type="slidenum">
              <a:rPr lang="en-US" smtClean="0"/>
              <a:pPr/>
              <a:t>17</a:t>
            </a:fld>
            <a:endParaRPr lang="en-US"/>
          </a:p>
        </p:txBody>
      </p:sp>
    </p:spTree>
    <p:extLst>
      <p:ext uri="{BB962C8B-B14F-4D97-AF65-F5344CB8AC3E}">
        <p14:creationId xmlns:p14="http://schemas.microsoft.com/office/powerpoint/2010/main" val="2470710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p>
        </p:txBody>
      </p:sp>
      <p:sp>
        <p:nvSpPr>
          <p:cNvPr id="4" name="Slide Number Placeholder 3"/>
          <p:cNvSpPr>
            <a:spLocks noGrp="1"/>
          </p:cNvSpPr>
          <p:nvPr>
            <p:ph type="sldNum" sz="quarter" idx="10"/>
          </p:nvPr>
        </p:nvSpPr>
        <p:spPr/>
        <p:txBody>
          <a:bodyPr/>
          <a:lstStyle/>
          <a:p>
            <a:fld id="{21DE6F86-1220-4A2C-8887-359A8A33C375}" type="slidenum">
              <a:rPr lang="en-US" smtClean="0"/>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DE6F86-1220-4A2C-8887-359A8A33C375}"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ACDF6120-F1F0-4C60-9FE9-39AC71A9C79D}" type="datetimeFigureOut">
              <a:rPr lang="en-US" smtClean="0"/>
              <a:pPr/>
              <a:t>4/28/2022</a:t>
            </a:fld>
            <a:endParaRPr lang="en-US" sz="1600" dirty="0"/>
          </a:p>
        </p:txBody>
      </p:sp>
      <p:sp>
        <p:nvSpPr>
          <p:cNvPr id="17" name="Footer Placeholder 16"/>
          <p:cNvSpPr>
            <a:spLocks noGrp="1"/>
          </p:cNvSpPr>
          <p:nvPr>
            <p:ph type="ftr" sz="quarter" idx="11"/>
          </p:nvPr>
        </p:nvSpPr>
        <p:spPr>
          <a:xfrm>
            <a:off x="2898648" y="6355080"/>
            <a:ext cx="3474720" cy="365760"/>
          </a:xfrm>
        </p:spPr>
        <p:txBody>
          <a:bodyPr/>
          <a:lstStyle/>
          <a:p>
            <a:endParaRPr kumimoji="0"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EA7C8D44-3667-46F6-9772-CC52308E2A7F}" type="slidenum">
              <a:rPr kumimoji="0" lang="en-US" smtClean="0"/>
              <a:pPr/>
              <a:t>‹#›</a:t>
            </a:fld>
            <a:endParaRPr kumimoji="0" lang="en-US"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CDF6120-F1F0-4C60-9FE9-39AC71A9C79D}" type="datetimeFigureOut">
              <a:rPr lang="en-US" smtClean="0"/>
              <a:pPr/>
              <a:t>4/28/2022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CDF6120-F1F0-4C60-9FE9-39AC71A9C79D}" type="datetimeFigureOut">
              <a:rPr lang="en-US" smtClean="0"/>
              <a:pPr/>
              <a:t>4/28/2022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ACDF6120-F1F0-4C60-9FE9-39AC71A9C79D}" type="datetimeFigureOut">
              <a:rPr lang="en-US" smtClean="0"/>
              <a:pPr/>
              <a:t>4/28/2022</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ACDF6120-F1F0-4C60-9FE9-39AC71A9C79D}" type="datetimeFigureOut">
              <a:rPr lang="en-US" smtClean="0"/>
              <a:pPr/>
              <a:t>4/28/2022</a:t>
            </a:fld>
            <a:endParaRPr lang="en-US" dirty="0"/>
          </a:p>
        </p:txBody>
      </p:sp>
      <p:sp>
        <p:nvSpPr>
          <p:cNvPr id="5" name="Footer Placeholder 4"/>
          <p:cNvSpPr>
            <a:spLocks noGrp="1"/>
          </p:cNvSpPr>
          <p:nvPr>
            <p:ph type="ftr" sz="quarter" idx="11"/>
          </p:nvPr>
        </p:nvSpPr>
        <p:spPr>
          <a:xfrm>
            <a:off x="2898648" y="6355080"/>
            <a:ext cx="3474720" cy="365760"/>
          </a:xfrm>
        </p:spPr>
        <p:txBody>
          <a:bodyPr/>
          <a:lstStyle/>
          <a:p>
            <a:endParaRPr kumimoji="0" lang="en-US" dirty="0"/>
          </a:p>
        </p:txBody>
      </p:sp>
      <p:sp>
        <p:nvSpPr>
          <p:cNvPr id="6" name="Slide Number Placeholder 5"/>
          <p:cNvSpPr>
            <a:spLocks noGrp="1"/>
          </p:cNvSpPr>
          <p:nvPr>
            <p:ph type="sldNum" sz="quarter" idx="12"/>
          </p:nvPr>
        </p:nvSpPr>
        <p:spPr>
          <a:xfrm>
            <a:off x="1069848" y="6355080"/>
            <a:ext cx="1520952" cy="365760"/>
          </a:xfrm>
        </p:spPr>
        <p:txBody>
          <a:bodyPr/>
          <a:lstStyle/>
          <a:p>
            <a:fld id="{EA7C8D44-3667-46F6-9772-CC52308E2A7F}" type="slidenum">
              <a:rPr kumimoji="0" lang="en-US" smtClean="0"/>
              <a:pPr/>
              <a:t>‹#›</a:t>
            </a:fld>
            <a:endParaRPr kumimoji="0"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ACDF6120-F1F0-4C60-9FE9-39AC71A9C79D}" type="datetimeFigureOut">
              <a:rPr lang="en-US" smtClean="0"/>
              <a:pPr/>
              <a:t>4/28/2022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CDF6120-F1F0-4C60-9FE9-39AC71A9C79D}" type="datetimeFigureOut">
              <a:rPr lang="en-US" smtClean="0"/>
              <a:pPr/>
              <a:t>4/28/2022</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CDF6120-F1F0-4C60-9FE9-39AC71A9C79D}" type="datetimeFigureOut">
              <a:rPr lang="en-US" smtClean="0"/>
              <a:pPr/>
              <a:t>4/28/2022</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DF6120-F1F0-4C60-9FE9-39AC71A9C79D}" type="datetimeFigureOut">
              <a:rPr lang="en-US" smtClean="0"/>
              <a:pPr/>
              <a:t>4/28/2022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CDF6120-F1F0-4C60-9FE9-39AC71A9C79D}" type="datetimeFigureOut">
              <a:rPr lang="en-US" smtClean="0"/>
              <a:pPr/>
              <a:t>4/28/2022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CDF6120-F1F0-4C60-9FE9-39AC71A9C79D}" type="datetimeFigureOut">
              <a:rPr lang="en-US" smtClean="0"/>
              <a:pPr/>
              <a:t>4/28/2022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ACDF6120-F1F0-4C60-9FE9-39AC71A9C79D}" type="datetimeFigureOut">
              <a:rPr lang="en-US" smtClean="0"/>
              <a:pPr/>
              <a:t>4/28/2022</a:t>
            </a:fld>
            <a:endParaRPr lang="en-US" sz="1400" dirty="0">
              <a:solidFill>
                <a:schemeClr val="tx2"/>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tspace.library.utoronto.ca/bitstream/1807/11226/1/Lilly_Meredith_L_200806_PhD_thesis.pd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657600"/>
            <a:ext cx="6858000" cy="1295400"/>
          </a:xfrm>
        </p:spPr>
        <p:txBody>
          <a:bodyPr>
            <a:normAutofit/>
          </a:bodyPr>
          <a:lstStyle/>
          <a:p>
            <a:r>
              <a:rPr lang="en-US" sz="3600" dirty="0">
                <a:latin typeface="Calibri Light" pitchFamily="34" charset="0"/>
              </a:rPr>
              <a:t>Caregiver-Friendly Workplaces and Policies  </a:t>
            </a:r>
          </a:p>
        </p:txBody>
      </p:sp>
      <p:pic>
        <p:nvPicPr>
          <p:cNvPr id="4" name="Picture 3"/>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52800" y="5105400"/>
            <a:ext cx="3200678" cy="556308"/>
          </a:xfrm>
          <a:prstGeom prst="rect">
            <a:avLst/>
          </a:prstGeom>
        </p:spPr>
      </p:pic>
      <p:pic>
        <p:nvPicPr>
          <p:cNvPr id="12290" name="Picture 2" descr="http://ghw.mcmaster.ca/sites/default/files/Elderlyman15_1.jpg"/>
          <p:cNvPicPr>
            <a:picLocks noChangeAspect="1" noChangeArrowheads="1"/>
          </p:cNvPicPr>
          <p:nvPr/>
        </p:nvPicPr>
        <p:blipFill>
          <a:blip r:embed="rId3" cstate="print"/>
          <a:srcRect/>
          <a:stretch>
            <a:fillRect/>
          </a:stretch>
        </p:blipFill>
        <p:spPr bwMode="auto">
          <a:xfrm>
            <a:off x="2819400" y="990600"/>
            <a:ext cx="3581400" cy="2374624"/>
          </a:xfrm>
          <a:prstGeom prst="rect">
            <a:avLst/>
          </a:prstGeom>
          <a:ln>
            <a:noFill/>
          </a:ln>
          <a:effectLst>
            <a:softEdge rad="112500"/>
          </a:effectLst>
        </p:spPr>
      </p:pic>
      <p:sp>
        <p:nvSpPr>
          <p:cNvPr id="59393" name="Rectangle 1"/>
          <p:cNvSpPr>
            <a:spLocks noChangeArrowheads="1"/>
          </p:cNvSpPr>
          <p:nvPr/>
        </p:nvSpPr>
        <p:spPr bwMode="auto">
          <a:xfrm>
            <a:off x="0" y="5715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This work has been funded by a CIHR Chair in Gender, Work &amp; Health, FRN: CG1 126585</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Footer Placeholder 5">
            <a:extLst>
              <a:ext uri="{FF2B5EF4-FFF2-40B4-BE49-F238E27FC236}">
                <a16:creationId xmlns:a16="http://schemas.microsoft.com/office/drawing/2014/main" id="{11FF197C-81F2-49EB-899F-D054AA85F9A6}"/>
              </a:ext>
            </a:extLst>
          </p:cNvPr>
          <p:cNvSpPr>
            <a:spLocks noGrp="1"/>
          </p:cNvSpPr>
          <p:nvPr/>
        </p:nvSpPr>
        <p:spPr>
          <a:xfrm>
            <a:off x="419100" y="6240828"/>
            <a:ext cx="8305800" cy="365760"/>
          </a:xfrm>
          <a:prstGeom prst="rect">
            <a:avLst/>
          </a:prstGeom>
        </p:spPr>
        <p:txBody>
          <a:bodyPr vert="horz"/>
          <a:lstStyle>
            <a:defPPr>
              <a:defRPr lang="en-US"/>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kumimoji="0" lang="en-US" sz="900" dirty="0"/>
              <a:t>© 2022.  Caregiver-Friendly Workplaces and Policies, Dr. Allison Williams, McMaster University.  This tool may be used for information, research, education and non-commercial purpose only.  It may not be modified, altered or translated in any way. The information provided in the quiz is provided “as-is” without any warranty of any kind, whether express or implied.    If you have any questions about the use of this tool, please contact [awill@mcmaster.ca].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Caregiver-Employees 					</a:t>
            </a:r>
            <a:r>
              <a:rPr lang="en-US" sz="1600" dirty="0"/>
              <a:t>2.a</a:t>
            </a:r>
            <a:endParaRPr lang="en-US" dirty="0"/>
          </a:p>
        </p:txBody>
      </p:sp>
      <p:sp>
        <p:nvSpPr>
          <p:cNvPr id="3" name="Content Placeholder 2"/>
          <p:cNvSpPr>
            <a:spLocks noGrp="1"/>
          </p:cNvSpPr>
          <p:nvPr>
            <p:ph sz="quarter" idx="1"/>
          </p:nvPr>
        </p:nvSpPr>
        <p:spPr>
          <a:xfrm>
            <a:off x="457200" y="4282440"/>
            <a:ext cx="8229600" cy="4937760"/>
          </a:xfrm>
        </p:spPr>
        <p:txBody>
          <a:bodyPr/>
          <a:lstStyle/>
          <a:p>
            <a:endParaRPr lang="en-US" dirty="0"/>
          </a:p>
          <a:p>
            <a:r>
              <a:rPr lang="en-US" dirty="0"/>
              <a:t>6.1 million employed Canadians were providing care to aging family members and friends </a:t>
            </a:r>
            <a:r>
              <a:rPr lang="en-US" sz="1000" dirty="0"/>
              <a:t>(Government of Canada, 2016)</a:t>
            </a:r>
          </a:p>
        </p:txBody>
      </p:sp>
      <p:pic>
        <p:nvPicPr>
          <p:cNvPr id="4" name="Picture 3"/>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0" y="6324600"/>
            <a:ext cx="3200678" cy="556308"/>
          </a:xfrm>
          <a:prstGeom prst="rect">
            <a:avLst/>
          </a:prstGeom>
        </p:spPr>
      </p:pic>
      <p:sp>
        <p:nvSpPr>
          <p:cNvPr id="6" name="TextBox 5"/>
          <p:cNvSpPr txBox="1"/>
          <p:nvPr/>
        </p:nvSpPr>
        <p:spPr>
          <a:xfrm>
            <a:off x="3200400" y="2404408"/>
            <a:ext cx="2590800" cy="1938992"/>
          </a:xfrm>
          <a:prstGeom prst="rect">
            <a:avLst/>
          </a:prstGeom>
          <a:noFill/>
        </p:spPr>
        <p:txBody>
          <a:bodyPr wrap="square" rtlCol="0">
            <a:spAutoFit/>
          </a:bodyPr>
          <a:lstStyle/>
          <a:p>
            <a:pPr algn="ctr"/>
            <a:r>
              <a:rPr lang="en-US" sz="2800" dirty="0">
                <a:solidFill>
                  <a:schemeClr val="tx2"/>
                </a:solidFill>
              </a:rPr>
              <a:t>CEs provide an estimated </a:t>
            </a:r>
            <a:r>
              <a:rPr lang="en-US" sz="3200" b="1" dirty="0">
                <a:solidFill>
                  <a:schemeClr val="tx2"/>
                </a:solidFill>
              </a:rPr>
              <a:t>2.4 billion </a:t>
            </a:r>
            <a:r>
              <a:rPr lang="en-US" sz="2800" dirty="0">
                <a:solidFill>
                  <a:schemeClr val="tx2"/>
                </a:solidFill>
              </a:rPr>
              <a:t>hours of care </a:t>
            </a:r>
            <a:r>
              <a:rPr lang="en-US" sz="1000" dirty="0"/>
              <a:t>(Fast el al, 2014)</a:t>
            </a:r>
            <a:endParaRPr lang="en-US" sz="1000" dirty="0">
              <a:solidFill>
                <a:schemeClr val="tx2"/>
              </a:solidFill>
            </a:endParaRPr>
          </a:p>
        </p:txBody>
      </p:sp>
      <p:sp>
        <p:nvSpPr>
          <p:cNvPr id="12" name="TextBox 11"/>
          <p:cNvSpPr txBox="1"/>
          <p:nvPr/>
        </p:nvSpPr>
        <p:spPr>
          <a:xfrm>
            <a:off x="381000" y="1692295"/>
            <a:ext cx="2590800" cy="2031325"/>
          </a:xfrm>
          <a:prstGeom prst="rect">
            <a:avLst/>
          </a:prstGeom>
          <a:noFill/>
        </p:spPr>
        <p:txBody>
          <a:bodyPr wrap="square" rtlCol="0">
            <a:spAutoFit/>
          </a:bodyPr>
          <a:lstStyle/>
          <a:p>
            <a:pPr algn="ctr"/>
            <a:r>
              <a:rPr lang="en-US" sz="3200" b="1" dirty="0">
                <a:solidFill>
                  <a:schemeClr val="tx2"/>
                </a:solidFill>
              </a:rPr>
              <a:t>About 50% </a:t>
            </a:r>
          </a:p>
          <a:p>
            <a:pPr algn="ctr"/>
            <a:r>
              <a:rPr lang="en-US" sz="2800" dirty="0">
                <a:solidFill>
                  <a:schemeClr val="tx2"/>
                </a:solidFill>
              </a:rPr>
              <a:t>of CEs care for their parents or parents-in-law</a:t>
            </a:r>
            <a:endParaRPr lang="en-US" sz="1000" dirty="0">
              <a:solidFill>
                <a:schemeClr val="tx2"/>
              </a:solidFill>
            </a:endParaRPr>
          </a:p>
          <a:p>
            <a:pPr algn="ctr"/>
            <a:r>
              <a:rPr lang="en-US" sz="1000" dirty="0">
                <a:solidFill>
                  <a:schemeClr val="tx2"/>
                </a:solidFill>
              </a:rPr>
              <a:t>(</a:t>
            </a:r>
            <a:r>
              <a:rPr lang="en-US" sz="1000" dirty="0" err="1">
                <a:solidFill>
                  <a:schemeClr val="tx2"/>
                </a:solidFill>
              </a:rPr>
              <a:t>Sinha</a:t>
            </a:r>
            <a:r>
              <a:rPr lang="en-US" sz="1000" dirty="0">
                <a:solidFill>
                  <a:schemeClr val="tx2"/>
                </a:solidFill>
              </a:rPr>
              <a:t>, 2012)</a:t>
            </a:r>
            <a:endParaRPr lang="en-US" sz="2800" dirty="0">
              <a:solidFill>
                <a:schemeClr val="tx2"/>
              </a:solidFill>
            </a:endParaRPr>
          </a:p>
        </p:txBody>
      </p:sp>
      <p:sp>
        <p:nvSpPr>
          <p:cNvPr id="13" name="TextBox 12"/>
          <p:cNvSpPr txBox="1"/>
          <p:nvPr/>
        </p:nvSpPr>
        <p:spPr>
          <a:xfrm>
            <a:off x="6096000" y="1847671"/>
            <a:ext cx="2590800" cy="1877437"/>
          </a:xfrm>
          <a:prstGeom prst="rect">
            <a:avLst/>
          </a:prstGeom>
          <a:noFill/>
        </p:spPr>
        <p:txBody>
          <a:bodyPr wrap="square" rtlCol="0">
            <a:spAutoFit/>
          </a:bodyPr>
          <a:lstStyle/>
          <a:p>
            <a:pPr algn="ctr"/>
            <a:r>
              <a:rPr lang="en-US" sz="2800" dirty="0">
                <a:solidFill>
                  <a:schemeClr val="tx2"/>
                </a:solidFill>
              </a:rPr>
              <a:t>Majority of CEs work </a:t>
            </a:r>
            <a:r>
              <a:rPr lang="en-US" sz="3200" b="1" dirty="0">
                <a:solidFill>
                  <a:schemeClr val="tx2"/>
                </a:solidFill>
              </a:rPr>
              <a:t>full time </a:t>
            </a:r>
            <a:r>
              <a:rPr lang="en-US" sz="2800" dirty="0">
                <a:solidFill>
                  <a:schemeClr val="tx2"/>
                </a:solidFill>
              </a:rPr>
              <a:t>while providing care </a:t>
            </a:r>
            <a:r>
              <a:rPr lang="en-US" sz="1000" dirty="0"/>
              <a:t>(Fast el al, 2014)</a:t>
            </a:r>
            <a:endParaRPr lang="en-US" sz="1000" dirty="0">
              <a:solidFill>
                <a:schemeClr val="tx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Caregiver-Employees					</a:t>
            </a:r>
            <a:r>
              <a:rPr lang="en-US" sz="1600" dirty="0"/>
              <a:t>2.a</a:t>
            </a:r>
            <a:endParaRPr lang="en-US" dirty="0"/>
          </a:p>
        </p:txBody>
      </p:sp>
      <p:sp>
        <p:nvSpPr>
          <p:cNvPr id="3" name="Content Placeholder 2"/>
          <p:cNvSpPr>
            <a:spLocks noGrp="1"/>
          </p:cNvSpPr>
          <p:nvPr>
            <p:ph sz="quarter" idx="1"/>
          </p:nvPr>
        </p:nvSpPr>
        <p:spPr/>
        <p:txBody>
          <a:bodyPr>
            <a:normAutofit lnSpcReduction="10000"/>
          </a:bodyPr>
          <a:lstStyle/>
          <a:p>
            <a:r>
              <a:rPr lang="en-US" dirty="0"/>
              <a:t>Productivity losses to employers in Canada </a:t>
            </a:r>
          </a:p>
          <a:p>
            <a:pPr lvl="1"/>
            <a:r>
              <a:rPr lang="en-US" dirty="0"/>
              <a:t>9.7 million days of absenteeism</a:t>
            </a:r>
          </a:p>
          <a:p>
            <a:pPr lvl="1"/>
            <a:r>
              <a:rPr lang="en-US" dirty="0"/>
              <a:t>256 million fewer hours of paid work</a:t>
            </a:r>
          </a:p>
          <a:p>
            <a:pPr lvl="1"/>
            <a:r>
              <a:rPr lang="en-US" dirty="0"/>
              <a:t>Loss of 557,698 CEs who left the paid workforce </a:t>
            </a:r>
            <a:r>
              <a:rPr lang="en-US" sz="1000" dirty="0"/>
              <a:t>(Fast et al, 2014)</a:t>
            </a:r>
            <a:endParaRPr lang="en-US" dirty="0"/>
          </a:p>
          <a:p>
            <a:endParaRPr lang="en-US" dirty="0"/>
          </a:p>
          <a:p>
            <a:r>
              <a:rPr lang="en-US" dirty="0"/>
              <a:t>Loss of $2.7 – 7.7 billion CAD annually due to work counter productivity and absenteeism </a:t>
            </a:r>
            <a:r>
              <a:rPr lang="en-US" sz="1000" dirty="0"/>
              <a:t>(Duxbury &amp; Higgins, 2012)</a:t>
            </a:r>
            <a:endParaRPr lang="en-US" dirty="0"/>
          </a:p>
          <a:p>
            <a:endParaRPr lang="en-US" dirty="0"/>
          </a:p>
          <a:p>
            <a:r>
              <a:rPr lang="en-US" dirty="0"/>
              <a:t>Evidence suggests that once CEs reduce their labour force  commitments, they are not as likely to return to previous levels even if their caregiving responsibilities have ended </a:t>
            </a:r>
            <a:r>
              <a:rPr lang="en-US" dirty="0">
                <a:sym typeface="Wingdings" pitchFamily="2" charset="2"/>
              </a:rPr>
              <a:t> huge economic and productivity losses</a:t>
            </a:r>
            <a:r>
              <a:rPr lang="en-US" dirty="0"/>
              <a:t> </a:t>
            </a:r>
            <a:r>
              <a:rPr lang="en-US" sz="1000" dirty="0"/>
              <a:t>(Lilly, 2008) </a:t>
            </a:r>
          </a:p>
          <a:p>
            <a:endParaRPr lang="en-US" dirty="0"/>
          </a:p>
          <a:p>
            <a:endParaRPr lang="en-US" dirty="0"/>
          </a:p>
        </p:txBody>
      </p:sp>
      <p:pic>
        <p:nvPicPr>
          <p:cNvPr id="4" name="Picture 3"/>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0" y="6324600"/>
            <a:ext cx="3200678" cy="55630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Surrounding Caregiver-Employees	</a:t>
            </a:r>
            <a:r>
              <a:rPr lang="en-US" sz="1600" dirty="0"/>
              <a:t>2.b</a:t>
            </a:r>
          </a:p>
        </p:txBody>
      </p:sp>
      <p:sp>
        <p:nvSpPr>
          <p:cNvPr id="4" name="Content Placeholder 3"/>
          <p:cNvSpPr>
            <a:spLocks noGrp="1"/>
          </p:cNvSpPr>
          <p:nvPr>
            <p:ph sz="quarter" idx="1"/>
          </p:nvPr>
        </p:nvSpPr>
        <p:spPr>
          <a:xfrm>
            <a:off x="457200" y="1767840"/>
            <a:ext cx="8229600" cy="4709160"/>
          </a:xfrm>
        </p:spPr>
        <p:txBody>
          <a:bodyPr>
            <a:noAutofit/>
          </a:bodyPr>
          <a:lstStyle/>
          <a:p>
            <a:r>
              <a:rPr lang="en-US" sz="2400" dirty="0"/>
              <a:t>Caregiver-employees balance multiple responsibilities and roles </a:t>
            </a:r>
          </a:p>
          <a:p>
            <a:endParaRPr lang="en-US" sz="2400" dirty="0"/>
          </a:p>
          <a:p>
            <a:r>
              <a:rPr lang="en-US" sz="2400" dirty="0"/>
              <a:t>Higher physical, emotional, mental and economic pressures and strain </a:t>
            </a:r>
          </a:p>
          <a:p>
            <a:endParaRPr lang="en-US" sz="2400" dirty="0"/>
          </a:p>
          <a:p>
            <a:r>
              <a:rPr lang="en-US" sz="2400" dirty="0"/>
              <a:t>“Sandwich generation” – individuals between 45-65 years of age caught between child-rearing and eldercare responsibilities </a:t>
            </a:r>
            <a:r>
              <a:rPr lang="en-US" sz="1000" dirty="0"/>
              <a:t>(Fast el al, 2014)</a:t>
            </a:r>
            <a:endParaRPr lang="en-US" sz="2400" dirty="0"/>
          </a:p>
          <a:p>
            <a:endParaRPr lang="en-US" sz="2400" dirty="0"/>
          </a:p>
        </p:txBody>
      </p:sp>
      <p:pic>
        <p:nvPicPr>
          <p:cNvPr id="5" name="Picture 4"/>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0" y="6324600"/>
            <a:ext cx="3200678" cy="55630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Issues Surrounding Caregiver-Employees	</a:t>
            </a:r>
            <a:r>
              <a:rPr lang="en-US" sz="1600" dirty="0"/>
              <a:t>2.b</a:t>
            </a:r>
            <a:endParaRPr lang="en-US" dirty="0"/>
          </a:p>
        </p:txBody>
      </p:sp>
      <p:sp>
        <p:nvSpPr>
          <p:cNvPr id="4" name="Content Placeholder 3"/>
          <p:cNvSpPr>
            <a:spLocks noGrp="1"/>
          </p:cNvSpPr>
          <p:nvPr>
            <p:ph sz="quarter" idx="1"/>
          </p:nvPr>
        </p:nvSpPr>
        <p:spPr>
          <a:xfrm>
            <a:off x="457200" y="1386840"/>
            <a:ext cx="8229600" cy="4709160"/>
          </a:xfrm>
        </p:spPr>
        <p:txBody>
          <a:bodyPr>
            <a:noAutofit/>
          </a:bodyPr>
          <a:lstStyle/>
          <a:p>
            <a:r>
              <a:rPr lang="en-US" sz="2400" dirty="0"/>
              <a:t>Gender and Caregiving  </a:t>
            </a:r>
          </a:p>
          <a:p>
            <a:pPr lvl="1"/>
            <a:r>
              <a:rPr lang="en-US" sz="2000" dirty="0"/>
              <a:t>Women are about as likely as men (51% women vs. 49% men) to become CEs </a:t>
            </a:r>
            <a:r>
              <a:rPr lang="en-US" sz="1000" dirty="0"/>
              <a:t>(Fast et al, 2014)</a:t>
            </a:r>
          </a:p>
          <a:p>
            <a:pPr lvl="1"/>
            <a:r>
              <a:rPr lang="en-US" sz="2000" dirty="0"/>
              <a:t>Traditional roles as caregivers </a:t>
            </a:r>
            <a:r>
              <a:rPr lang="en-US" sz="2000" dirty="0">
                <a:sym typeface="Wingdings" pitchFamily="2" charset="2"/>
              </a:rPr>
              <a:t> housekeeping, personal care </a:t>
            </a:r>
            <a:r>
              <a:rPr lang="en-US" sz="800" dirty="0">
                <a:sym typeface="Wingdings" pitchFamily="2" charset="2"/>
              </a:rPr>
              <a:t>(Fast, 2015)</a:t>
            </a:r>
            <a:endParaRPr lang="en-US" sz="1000" dirty="0">
              <a:sym typeface="Wingdings" pitchFamily="2" charset="2"/>
            </a:endParaRPr>
          </a:p>
          <a:p>
            <a:pPr lvl="1"/>
            <a:r>
              <a:rPr lang="en-US" sz="2000" dirty="0">
                <a:sym typeface="Wingdings" pitchFamily="2" charset="2"/>
              </a:rPr>
              <a:t>On average, women cut back their working hours by 10 hours/week vs. men reduce 9 hours/week </a:t>
            </a:r>
            <a:r>
              <a:rPr lang="en-US" sz="1050" dirty="0">
                <a:sym typeface="Wingdings" pitchFamily="2" charset="2"/>
              </a:rPr>
              <a:t>(Fast et al, 2014)</a:t>
            </a:r>
            <a:endParaRPr lang="en-US" sz="2400" dirty="0"/>
          </a:p>
          <a:p>
            <a:pPr lvl="1"/>
            <a:r>
              <a:rPr lang="en-US" sz="2000" dirty="0">
                <a:sym typeface="Wingdings" pitchFamily="2" charset="2"/>
              </a:rPr>
              <a:t>Women spend more time performing care tasks  women spend 9.5 hours per week on average vs. men spending 6.9 hours </a:t>
            </a:r>
            <a:r>
              <a:rPr lang="en-US" sz="1000" dirty="0">
                <a:sym typeface="Wingdings" pitchFamily="2" charset="2"/>
              </a:rPr>
              <a:t>(Fast et al, 2014)</a:t>
            </a:r>
          </a:p>
          <a:p>
            <a:pPr lvl="1">
              <a:buNone/>
            </a:pPr>
            <a:endParaRPr lang="en-US" sz="2400" dirty="0">
              <a:sym typeface="Wingdings" pitchFamily="2" charset="2"/>
            </a:endParaRPr>
          </a:p>
          <a:p>
            <a:pPr lvl="1">
              <a:buNone/>
            </a:pPr>
            <a:endParaRPr lang="en-US" sz="2400" dirty="0">
              <a:sym typeface="Wingdings" pitchFamily="2" charset="2"/>
            </a:endParaRPr>
          </a:p>
          <a:p>
            <a:pPr lvl="1"/>
            <a:endParaRPr lang="en-US" sz="2400" dirty="0">
              <a:sym typeface="Wingdings" pitchFamily="2" charset="2"/>
            </a:endParaRPr>
          </a:p>
          <a:p>
            <a:pPr lvl="1"/>
            <a:endParaRPr lang="en-US" sz="2100" dirty="0"/>
          </a:p>
        </p:txBody>
      </p:sp>
      <p:pic>
        <p:nvPicPr>
          <p:cNvPr id="5" name="Picture 4"/>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0" y="6324600"/>
            <a:ext cx="3200678" cy="556308"/>
          </a:xfrm>
          <a:prstGeom prst="rect">
            <a:avLst/>
          </a:prstGeom>
        </p:spPr>
      </p:pic>
      <p:pic>
        <p:nvPicPr>
          <p:cNvPr id="2050" name="Picture 2" descr="http://ghw.mcmaster.ca/sites/default/files/Mandarin_30.jpg"/>
          <p:cNvPicPr>
            <a:picLocks noChangeAspect="1" noChangeArrowheads="1"/>
          </p:cNvPicPr>
          <p:nvPr/>
        </p:nvPicPr>
        <p:blipFill>
          <a:blip r:embed="rId4" cstate="print"/>
          <a:srcRect/>
          <a:stretch>
            <a:fillRect/>
          </a:stretch>
        </p:blipFill>
        <p:spPr bwMode="auto">
          <a:xfrm>
            <a:off x="3200197" y="4267945"/>
            <a:ext cx="2972003" cy="1980455"/>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895600"/>
            <a:ext cx="6858000" cy="1066800"/>
          </a:xfrm>
        </p:spPr>
        <p:txBody>
          <a:bodyPr>
            <a:noAutofit/>
          </a:bodyPr>
          <a:lstStyle/>
          <a:p>
            <a:r>
              <a:rPr lang="en-US" sz="3600" dirty="0"/>
              <a:t>3. How to Help CEs – Caregiver-Friendly Workplace Policies </a:t>
            </a:r>
          </a:p>
        </p:txBody>
      </p:sp>
      <p:pic>
        <p:nvPicPr>
          <p:cNvPr id="4" name="Picture 3"/>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0" y="6324600"/>
            <a:ext cx="3200678" cy="55630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Caregiver-Friendly Workplace Policies		</a:t>
            </a:r>
            <a:r>
              <a:rPr lang="en-US" sz="1600" dirty="0">
                <a:solidFill>
                  <a:schemeClr val="accent1"/>
                </a:solidFill>
              </a:rPr>
              <a:t>3</a:t>
            </a:r>
            <a:endParaRPr lang="en-US" dirty="0">
              <a:solidFill>
                <a:schemeClr val="accent1"/>
              </a:solidFill>
            </a:endParaRPr>
          </a:p>
        </p:txBody>
      </p:sp>
      <p:sp>
        <p:nvSpPr>
          <p:cNvPr id="3" name="Content Placeholder 2"/>
          <p:cNvSpPr>
            <a:spLocks noGrp="1"/>
          </p:cNvSpPr>
          <p:nvPr>
            <p:ph sz="quarter" idx="1"/>
          </p:nvPr>
        </p:nvSpPr>
        <p:spPr>
          <a:xfrm>
            <a:off x="457200" y="1828800"/>
            <a:ext cx="8229600" cy="4038600"/>
          </a:xfrm>
        </p:spPr>
        <p:txBody>
          <a:bodyPr>
            <a:normAutofit/>
          </a:bodyPr>
          <a:lstStyle/>
          <a:p>
            <a:r>
              <a:rPr lang="en-US" b="1" dirty="0">
                <a:solidFill>
                  <a:schemeClr val="accent1"/>
                </a:solidFill>
              </a:rPr>
              <a:t>Caregiver-friendly workplace policies </a:t>
            </a:r>
            <a:r>
              <a:rPr lang="en-US" dirty="0"/>
              <a:t>(CFWPs) are “deliberate organizational changes, in regards to policies, practices or target culture, that reduce work-family conflict and/or support the lives of employees outside of the workplace” </a:t>
            </a:r>
            <a:r>
              <a:rPr lang="en-US" sz="1000" dirty="0"/>
              <a:t>(Fast et al, 2014)</a:t>
            </a:r>
            <a:endParaRPr lang="en-US" dirty="0"/>
          </a:p>
          <a:p>
            <a:endParaRPr lang="en-US" dirty="0"/>
          </a:p>
          <a:p>
            <a:pPr>
              <a:buNone/>
            </a:pPr>
            <a:endParaRPr lang="en-US" dirty="0"/>
          </a:p>
          <a:p>
            <a:pPr lvl="1"/>
            <a:endParaRPr lang="en-US" dirty="0"/>
          </a:p>
        </p:txBody>
      </p:sp>
      <p:pic>
        <p:nvPicPr>
          <p:cNvPr id="4" name="Picture 3"/>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0" y="6324600"/>
            <a:ext cx="3200678" cy="55630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Caregiver-Friendly Workplace Policies		</a:t>
            </a:r>
            <a:r>
              <a:rPr lang="en-US" sz="1600" dirty="0">
                <a:solidFill>
                  <a:schemeClr val="accent1"/>
                </a:solidFill>
              </a:rPr>
              <a:t>3</a:t>
            </a:r>
            <a:endParaRPr lang="en-US" dirty="0">
              <a:solidFill>
                <a:schemeClr val="accent1"/>
              </a:solidFill>
            </a:endParaRPr>
          </a:p>
        </p:txBody>
      </p:sp>
      <p:sp>
        <p:nvSpPr>
          <p:cNvPr id="3" name="Content Placeholder 2"/>
          <p:cNvSpPr>
            <a:spLocks noGrp="1"/>
          </p:cNvSpPr>
          <p:nvPr>
            <p:ph sz="quarter" idx="1"/>
          </p:nvPr>
        </p:nvSpPr>
        <p:spPr>
          <a:xfrm>
            <a:off x="457200" y="1386840"/>
            <a:ext cx="8229600" cy="4937760"/>
          </a:xfrm>
        </p:spPr>
        <p:txBody>
          <a:bodyPr/>
          <a:lstStyle/>
          <a:p>
            <a:r>
              <a:rPr lang="en-US" dirty="0"/>
              <a:t>CFWPs can be found in all workplace sectors, most commonly in the financial, health care and technology sectors </a:t>
            </a:r>
            <a:r>
              <a:rPr lang="en-US" sz="1000" dirty="0"/>
              <a:t>(</a:t>
            </a:r>
            <a:r>
              <a:rPr lang="en-US" sz="1000" dirty="0" err="1"/>
              <a:t>Ireson</a:t>
            </a:r>
            <a:r>
              <a:rPr lang="en-US" sz="1000" dirty="0"/>
              <a:t> et al, 2016)</a:t>
            </a:r>
          </a:p>
          <a:p>
            <a:r>
              <a:rPr lang="en-US" dirty="0"/>
              <a:t>The larger the employer, the more likely that CFWPs were in place for employees </a:t>
            </a:r>
            <a:r>
              <a:rPr lang="en-US" sz="1000" dirty="0"/>
              <a:t> (Wagner et al, 2014)</a:t>
            </a:r>
            <a:endParaRPr lang="en-US" dirty="0"/>
          </a:p>
          <a:p>
            <a:endParaRPr lang="en-US" dirty="0"/>
          </a:p>
          <a:p>
            <a:endParaRPr lang="en-US" dirty="0"/>
          </a:p>
          <a:p>
            <a:endParaRPr lang="en-US" dirty="0"/>
          </a:p>
          <a:p>
            <a:endParaRPr lang="en-US" dirty="0"/>
          </a:p>
          <a:p>
            <a:endParaRPr lang="en-US" dirty="0"/>
          </a:p>
          <a:p>
            <a:endParaRPr lang="en-US" dirty="0"/>
          </a:p>
          <a:p>
            <a:pPr>
              <a:buNone/>
            </a:pPr>
            <a:endParaRPr lang="en-US" dirty="0"/>
          </a:p>
          <a:p>
            <a:pPr>
              <a:buNone/>
            </a:pPr>
            <a:endParaRPr lang="en-US" dirty="0"/>
          </a:p>
          <a:p>
            <a:pPr>
              <a:buNone/>
            </a:pPr>
            <a:endParaRPr lang="en-US" dirty="0"/>
          </a:p>
        </p:txBody>
      </p:sp>
      <p:pic>
        <p:nvPicPr>
          <p:cNvPr id="4" name="Picture 3"/>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0" y="6324600"/>
            <a:ext cx="3200678" cy="556308"/>
          </a:xfrm>
          <a:prstGeom prst="rect">
            <a:avLst/>
          </a:prstGeom>
        </p:spPr>
      </p:pic>
      <p:pic>
        <p:nvPicPr>
          <p:cNvPr id="29697" name="Picture 1"/>
          <p:cNvPicPr>
            <a:picLocks noChangeAspect="1" noChangeArrowheads="1"/>
          </p:cNvPicPr>
          <p:nvPr/>
        </p:nvPicPr>
        <p:blipFill>
          <a:blip r:embed="rId3" cstate="print"/>
          <a:srcRect/>
          <a:stretch>
            <a:fillRect/>
          </a:stretch>
        </p:blipFill>
        <p:spPr bwMode="auto">
          <a:xfrm>
            <a:off x="2927350" y="3733800"/>
            <a:ext cx="3397250" cy="2263999"/>
          </a:xfrm>
          <a:prstGeom prst="rect">
            <a:avLst/>
          </a:prstGeom>
          <a:ln>
            <a:noFill/>
          </a:ln>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Caregiver-Friendly Workplace Policies		</a:t>
            </a:r>
            <a:r>
              <a:rPr lang="en-US" sz="1600" dirty="0">
                <a:solidFill>
                  <a:schemeClr val="accent1"/>
                </a:solidFill>
              </a:rPr>
              <a:t>3</a:t>
            </a:r>
          </a:p>
        </p:txBody>
      </p:sp>
      <p:sp>
        <p:nvSpPr>
          <p:cNvPr id="3" name="Content Placeholder 2"/>
          <p:cNvSpPr>
            <a:spLocks noGrp="1"/>
          </p:cNvSpPr>
          <p:nvPr>
            <p:ph sz="quarter" idx="1"/>
          </p:nvPr>
        </p:nvSpPr>
        <p:spPr/>
        <p:txBody>
          <a:bodyPr/>
          <a:lstStyle/>
          <a:p>
            <a:pPr marL="274320" lvl="1">
              <a:spcBef>
                <a:spcPts val="600"/>
              </a:spcBef>
              <a:buClr>
                <a:schemeClr val="accent1"/>
              </a:buClr>
            </a:pPr>
            <a:r>
              <a:rPr lang="en-US" sz="2600" dirty="0">
                <a:solidFill>
                  <a:schemeClr val="tx1"/>
                </a:solidFill>
              </a:rPr>
              <a:t>The chart below represents findings from a study by </a:t>
            </a:r>
            <a:r>
              <a:rPr lang="en-US" sz="2600" dirty="0" err="1">
                <a:solidFill>
                  <a:schemeClr val="tx1"/>
                </a:solidFill>
              </a:rPr>
              <a:t>Ireson</a:t>
            </a:r>
            <a:r>
              <a:rPr lang="en-US" sz="2600" dirty="0">
                <a:solidFill>
                  <a:schemeClr val="tx1"/>
                </a:solidFill>
              </a:rPr>
              <a:t> et al in 2016 regarding workplaces that offer CFWPs                                                          by industry/sector </a:t>
            </a:r>
          </a:p>
          <a:p>
            <a:pPr>
              <a:buNone/>
            </a:pP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1981200" y="2672880"/>
            <a:ext cx="4724400" cy="3423120"/>
          </a:xfrm>
          <a:prstGeom prst="rect">
            <a:avLst/>
          </a:prstGeom>
          <a:noFill/>
          <a:ln w="9525">
            <a:noFill/>
            <a:miter lim="800000"/>
            <a:headEnd/>
            <a:tailEnd/>
          </a:ln>
        </p:spPr>
      </p:pic>
      <p:pic>
        <p:nvPicPr>
          <p:cNvPr id="5" name="Picture 4"/>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0" y="6324600"/>
            <a:ext cx="3200678" cy="55630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895600"/>
            <a:ext cx="7010400" cy="1219200"/>
          </a:xfrm>
        </p:spPr>
        <p:txBody>
          <a:bodyPr>
            <a:normAutofit/>
          </a:bodyPr>
          <a:lstStyle/>
          <a:p>
            <a:r>
              <a:rPr lang="en-US" sz="3600" dirty="0"/>
              <a:t>4. Types of Caregiver-Friendly Workplace Policies</a:t>
            </a:r>
          </a:p>
        </p:txBody>
      </p:sp>
      <p:sp>
        <p:nvSpPr>
          <p:cNvPr id="3" name="Text Placeholder 2"/>
          <p:cNvSpPr>
            <a:spLocks noGrp="1"/>
          </p:cNvSpPr>
          <p:nvPr>
            <p:ph type="body" idx="1"/>
          </p:nvPr>
        </p:nvSpPr>
        <p:spPr/>
        <p:txBody>
          <a:bodyPr/>
          <a:lstStyle/>
          <a:p>
            <a:endParaRPr lang="en-US"/>
          </a:p>
        </p:txBody>
      </p:sp>
      <p:pic>
        <p:nvPicPr>
          <p:cNvPr id="4" name="Picture 3"/>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0" y="6324600"/>
            <a:ext cx="3200678" cy="55630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Caregiver-Friendly Workplace Policies		</a:t>
            </a:r>
            <a:r>
              <a:rPr lang="en-US" sz="1600" dirty="0"/>
              <a:t>4</a:t>
            </a:r>
          </a:p>
        </p:txBody>
      </p:sp>
      <p:sp>
        <p:nvSpPr>
          <p:cNvPr id="3" name="Content Placeholder 2"/>
          <p:cNvSpPr>
            <a:spLocks noGrp="1"/>
          </p:cNvSpPr>
          <p:nvPr>
            <p:ph sz="quarter" idx="1"/>
          </p:nvPr>
        </p:nvSpPr>
        <p:spPr>
          <a:xfrm>
            <a:off x="457200" y="1295400"/>
            <a:ext cx="8229600" cy="4114800"/>
          </a:xfrm>
        </p:spPr>
        <p:txBody>
          <a:bodyPr/>
          <a:lstStyle/>
          <a:p>
            <a:r>
              <a:rPr lang="en-US" dirty="0"/>
              <a:t>There are many types of CFWPs and may include</a:t>
            </a:r>
          </a:p>
          <a:p>
            <a:pPr lvl="1"/>
            <a:r>
              <a:rPr lang="en-US" dirty="0"/>
              <a:t>Support services </a:t>
            </a:r>
          </a:p>
          <a:p>
            <a:pPr lvl="1"/>
            <a:r>
              <a:rPr lang="en-US" dirty="0"/>
              <a:t>Flexible work arrangements </a:t>
            </a:r>
          </a:p>
          <a:p>
            <a:pPr lvl="1"/>
            <a:r>
              <a:rPr lang="en-US" dirty="0"/>
              <a:t>Financial assistance/relief </a:t>
            </a:r>
          </a:p>
          <a:p>
            <a:pPr lvl="1"/>
            <a:r>
              <a:rPr lang="en-US" dirty="0"/>
              <a:t>Paid or unpaid leave </a:t>
            </a:r>
          </a:p>
          <a:p>
            <a:pPr lvl="1"/>
            <a:r>
              <a:rPr lang="en-US" dirty="0"/>
              <a:t>Culture change </a:t>
            </a:r>
            <a:r>
              <a:rPr lang="en-US" sz="1000" dirty="0"/>
              <a:t>(</a:t>
            </a:r>
            <a:r>
              <a:rPr lang="en-US" sz="1000" dirty="0" err="1"/>
              <a:t>Ireson</a:t>
            </a:r>
            <a:r>
              <a:rPr lang="en-US" sz="1000" dirty="0"/>
              <a:t> et al, 2016)</a:t>
            </a:r>
          </a:p>
          <a:p>
            <a:endParaRPr lang="en-US" dirty="0"/>
          </a:p>
        </p:txBody>
      </p:sp>
      <p:pic>
        <p:nvPicPr>
          <p:cNvPr id="4" name="Picture 3"/>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0" y="6324600"/>
            <a:ext cx="3200678" cy="556308"/>
          </a:xfrm>
          <a:prstGeom prst="rect">
            <a:avLst/>
          </a:prstGeom>
        </p:spPr>
      </p:pic>
      <p:pic>
        <p:nvPicPr>
          <p:cNvPr id="2050" name="Picture 2"/>
          <p:cNvPicPr>
            <a:picLocks noChangeAspect="1" noChangeArrowheads="1"/>
          </p:cNvPicPr>
          <p:nvPr/>
        </p:nvPicPr>
        <p:blipFill>
          <a:blip r:embed="rId4" cstate="print"/>
          <a:srcRect b="17470"/>
          <a:stretch>
            <a:fillRect/>
          </a:stretch>
        </p:blipFill>
        <p:spPr bwMode="auto">
          <a:xfrm>
            <a:off x="2286000" y="3886200"/>
            <a:ext cx="4701089" cy="2438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Light" pitchFamily="34" charset="0"/>
              </a:rPr>
              <a:t>Outline</a:t>
            </a:r>
          </a:p>
        </p:txBody>
      </p:sp>
      <p:sp>
        <p:nvSpPr>
          <p:cNvPr id="3" name="Content Placeholder 2"/>
          <p:cNvSpPr>
            <a:spLocks noGrp="1"/>
          </p:cNvSpPr>
          <p:nvPr>
            <p:ph sz="quarter" idx="1"/>
          </p:nvPr>
        </p:nvSpPr>
        <p:spPr>
          <a:xfrm>
            <a:off x="609600" y="1295400"/>
            <a:ext cx="8229600" cy="4572000"/>
          </a:xfrm>
        </p:spPr>
        <p:txBody>
          <a:bodyPr>
            <a:noAutofit/>
          </a:bodyPr>
          <a:lstStyle/>
          <a:p>
            <a:pPr marL="742950" indent="-742950">
              <a:buFont typeface="+mj-lt"/>
              <a:buAutoNum type="arabicPeriod"/>
            </a:pPr>
            <a:r>
              <a:rPr lang="en-US" sz="2400" dirty="0">
                <a:solidFill>
                  <a:schemeClr val="accent1"/>
                </a:solidFill>
                <a:latin typeface="Calibri Light" pitchFamily="34" charset="0"/>
              </a:rPr>
              <a:t>What are Caregiver-Employees?</a:t>
            </a:r>
          </a:p>
          <a:p>
            <a:pPr marL="742950" indent="-742950">
              <a:buFont typeface="+mj-lt"/>
              <a:buAutoNum type="arabicPeriod"/>
            </a:pPr>
            <a:r>
              <a:rPr lang="en-US" sz="2400" dirty="0">
                <a:latin typeface="Calibri Light" pitchFamily="34" charset="0"/>
              </a:rPr>
              <a:t>The Increasing Trend of Caregiver-Employees – </a:t>
            </a:r>
          </a:p>
          <a:p>
            <a:pPr marL="742950" indent="-742950">
              <a:buNone/>
            </a:pPr>
            <a:r>
              <a:rPr lang="en-US" sz="2400" dirty="0">
                <a:latin typeface="Calibri Light" pitchFamily="34" charset="0"/>
              </a:rPr>
              <a:t>			a) Why is this Important?</a:t>
            </a:r>
          </a:p>
          <a:p>
            <a:pPr marL="742950" indent="-742950">
              <a:buNone/>
            </a:pPr>
            <a:r>
              <a:rPr lang="en-US" sz="2400" dirty="0">
                <a:latin typeface="Calibri Light" pitchFamily="34" charset="0"/>
              </a:rPr>
              <a:t>			b) Issues surrounding </a:t>
            </a:r>
            <a:r>
              <a:rPr lang="en-US" sz="2400" dirty="0" err="1">
                <a:latin typeface="Calibri Light" pitchFamily="34" charset="0"/>
              </a:rPr>
              <a:t>caregiving</a:t>
            </a:r>
            <a:endParaRPr lang="en-US" sz="2100" dirty="0">
              <a:latin typeface="Calibri Light" pitchFamily="34" charset="0"/>
            </a:endParaRPr>
          </a:p>
          <a:p>
            <a:pPr marL="742950" indent="-742950">
              <a:buFont typeface="+mj-lt"/>
              <a:buAutoNum type="arabicPeriod" startAt="3"/>
            </a:pPr>
            <a:r>
              <a:rPr lang="en-US" sz="2400" dirty="0">
                <a:solidFill>
                  <a:schemeClr val="accent1"/>
                </a:solidFill>
                <a:latin typeface="Calibri Light" pitchFamily="34" charset="0"/>
              </a:rPr>
              <a:t>How to Help Caregiver-Employees – Caregiver-Friendly Workplace Policies</a:t>
            </a:r>
          </a:p>
          <a:p>
            <a:pPr marL="742950" indent="-742950">
              <a:buFont typeface="+mj-lt"/>
              <a:buAutoNum type="arabicPeriod" startAt="3"/>
            </a:pPr>
            <a:r>
              <a:rPr lang="en-US" sz="2400" dirty="0">
                <a:latin typeface="Calibri Light" pitchFamily="34" charset="0"/>
              </a:rPr>
              <a:t>Types of Caregiver-Friendly Workplace Policies</a:t>
            </a:r>
          </a:p>
          <a:p>
            <a:pPr marL="742950" indent="-742950">
              <a:buFont typeface="+mj-lt"/>
              <a:buAutoNum type="arabicPeriod" startAt="3"/>
            </a:pPr>
            <a:r>
              <a:rPr lang="en-US" sz="2400" dirty="0">
                <a:solidFill>
                  <a:schemeClr val="accent1"/>
                </a:solidFill>
                <a:latin typeface="Calibri Light" pitchFamily="34" charset="0"/>
              </a:rPr>
              <a:t>Gold Standard Workplaces</a:t>
            </a:r>
          </a:p>
          <a:p>
            <a:pPr marL="742950" indent="-742950">
              <a:buFont typeface="+mj-lt"/>
              <a:buAutoNum type="arabicPeriod" startAt="3"/>
            </a:pPr>
            <a:r>
              <a:rPr lang="en-US" sz="2400" dirty="0">
                <a:latin typeface="Calibri Light" pitchFamily="34" charset="0"/>
              </a:rPr>
              <a:t>How to Implement Caregiver-Friendly Workplace Policies</a:t>
            </a:r>
          </a:p>
          <a:p>
            <a:pPr marL="742950" indent="-742950">
              <a:buNone/>
            </a:pPr>
            <a:r>
              <a:rPr lang="en-US" sz="2400" dirty="0">
                <a:latin typeface="Calibri Light" pitchFamily="34" charset="0"/>
              </a:rPr>
              <a:t>			a) Important notes for employers</a:t>
            </a:r>
          </a:p>
          <a:p>
            <a:pPr marL="742950" indent="-742950">
              <a:buNone/>
            </a:pPr>
            <a:r>
              <a:rPr lang="en-US" sz="2400" dirty="0">
                <a:latin typeface="Calibri Light" pitchFamily="34" charset="0"/>
              </a:rPr>
              <a:t>			b) Barriers in the workplace</a:t>
            </a:r>
          </a:p>
          <a:p>
            <a:pPr marL="742950" indent="-742950">
              <a:buFont typeface="+mj-lt"/>
              <a:buAutoNum type="arabicPeriod" startAt="3"/>
            </a:pPr>
            <a:endParaRPr lang="en-US" sz="2400" dirty="0">
              <a:latin typeface="Calibri Light" pitchFamily="34" charset="0"/>
            </a:endParaRPr>
          </a:p>
          <a:p>
            <a:pPr marL="742950" indent="-742950">
              <a:buNone/>
            </a:pPr>
            <a:r>
              <a:rPr lang="en-US" sz="2400" dirty="0">
                <a:latin typeface="Calibri Light" pitchFamily="34" charset="0"/>
              </a:rPr>
              <a:t>	</a:t>
            </a:r>
          </a:p>
          <a:p>
            <a:pPr>
              <a:buNone/>
            </a:pPr>
            <a:endParaRPr lang="en-US" sz="2400" dirty="0">
              <a:latin typeface="+mj-lt"/>
            </a:endParaRPr>
          </a:p>
        </p:txBody>
      </p:sp>
      <p:pic>
        <p:nvPicPr>
          <p:cNvPr id="4" name="Picture 3"/>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0" y="6324600"/>
            <a:ext cx="3200678" cy="55630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Caregiver-Friendly Workplace Policies		</a:t>
            </a:r>
            <a:r>
              <a:rPr lang="en-US" sz="1600" dirty="0"/>
              <a:t>4</a:t>
            </a:r>
          </a:p>
        </p:txBody>
      </p:sp>
      <p:sp>
        <p:nvSpPr>
          <p:cNvPr id="3" name="Content Placeholder 2"/>
          <p:cNvSpPr>
            <a:spLocks noGrp="1"/>
          </p:cNvSpPr>
          <p:nvPr>
            <p:ph sz="quarter" idx="1"/>
          </p:nvPr>
        </p:nvSpPr>
        <p:spPr>
          <a:xfrm>
            <a:off x="457200" y="1752600"/>
            <a:ext cx="8229600" cy="2971800"/>
          </a:xfrm>
        </p:spPr>
        <p:txBody>
          <a:bodyPr>
            <a:noAutofit/>
          </a:bodyPr>
          <a:lstStyle/>
          <a:p>
            <a:r>
              <a:rPr lang="en-US" sz="3200" dirty="0"/>
              <a:t>Support Services</a:t>
            </a:r>
          </a:p>
          <a:p>
            <a:pPr lvl="1"/>
            <a:r>
              <a:rPr lang="en-US" sz="2800" dirty="0"/>
              <a:t>Counseling</a:t>
            </a:r>
          </a:p>
          <a:p>
            <a:pPr lvl="1"/>
            <a:r>
              <a:rPr lang="en-US" sz="2800" dirty="0"/>
              <a:t>Resource and referral services</a:t>
            </a:r>
          </a:p>
          <a:p>
            <a:pPr lvl="1"/>
            <a:r>
              <a:rPr lang="en-US" sz="2800" dirty="0"/>
              <a:t>Support groups</a:t>
            </a:r>
          </a:p>
          <a:p>
            <a:pPr lvl="1"/>
            <a:r>
              <a:rPr lang="en-US" sz="2800" dirty="0"/>
              <a:t>Workshops</a:t>
            </a:r>
          </a:p>
          <a:p>
            <a:pPr lvl="1"/>
            <a:r>
              <a:rPr lang="en-US" sz="2800" dirty="0"/>
              <a:t>Skills training </a:t>
            </a:r>
          </a:p>
          <a:p>
            <a:pPr lvl="1"/>
            <a:endParaRPr lang="en-US" sz="2800" dirty="0"/>
          </a:p>
          <a:p>
            <a:endParaRPr lang="en-US" sz="3200" dirty="0"/>
          </a:p>
          <a:p>
            <a:pPr lvl="1"/>
            <a:endParaRPr lang="en-US" sz="2800" dirty="0"/>
          </a:p>
        </p:txBody>
      </p:sp>
      <p:pic>
        <p:nvPicPr>
          <p:cNvPr id="5" name="Picture 4"/>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0" y="6324600"/>
            <a:ext cx="3200678" cy="556308"/>
          </a:xfrm>
          <a:prstGeom prst="rect">
            <a:avLst/>
          </a:prstGeom>
        </p:spPr>
      </p:pic>
      <p:sp>
        <p:nvSpPr>
          <p:cNvPr id="25602" name="AutoShape 2" descr="Displaying iStock_000033993910_XXXLar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03" name="Picture 3"/>
          <p:cNvPicPr>
            <a:picLocks noChangeAspect="1" noChangeArrowheads="1"/>
          </p:cNvPicPr>
          <p:nvPr/>
        </p:nvPicPr>
        <p:blipFill>
          <a:blip r:embed="rId4" cstate="print"/>
          <a:srcRect/>
          <a:stretch>
            <a:fillRect/>
          </a:stretch>
        </p:blipFill>
        <p:spPr bwMode="auto">
          <a:xfrm>
            <a:off x="4495800" y="3429000"/>
            <a:ext cx="3810000" cy="2542760"/>
          </a:xfrm>
          <a:prstGeom prst="rect">
            <a:avLst/>
          </a:prstGeom>
          <a:ln>
            <a:noFill/>
          </a:ln>
          <a:effectLst>
            <a:softEdge rad="1125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Caregiver-Friendly Workplace Policies		</a:t>
            </a:r>
            <a:r>
              <a:rPr lang="en-US" sz="1600" dirty="0"/>
              <a:t>4</a:t>
            </a:r>
          </a:p>
        </p:txBody>
      </p:sp>
      <p:sp>
        <p:nvSpPr>
          <p:cNvPr id="3" name="Content Placeholder 2"/>
          <p:cNvSpPr>
            <a:spLocks noGrp="1"/>
          </p:cNvSpPr>
          <p:nvPr>
            <p:ph sz="quarter" idx="1"/>
          </p:nvPr>
        </p:nvSpPr>
        <p:spPr>
          <a:xfrm>
            <a:off x="457200" y="1310640"/>
            <a:ext cx="8229600" cy="4937760"/>
          </a:xfrm>
        </p:spPr>
        <p:txBody>
          <a:bodyPr>
            <a:normAutofit/>
          </a:bodyPr>
          <a:lstStyle/>
          <a:p>
            <a:r>
              <a:rPr lang="en-US" sz="2200" dirty="0"/>
              <a:t>Flexible Work Arrangements</a:t>
            </a:r>
          </a:p>
          <a:p>
            <a:pPr lvl="1"/>
            <a:r>
              <a:rPr lang="en-US" sz="2200" dirty="0"/>
              <a:t>Flexible scheduling</a:t>
            </a:r>
          </a:p>
          <a:p>
            <a:pPr lvl="1"/>
            <a:r>
              <a:rPr lang="en-US" sz="2200" dirty="0"/>
              <a:t>Vary working hours</a:t>
            </a:r>
          </a:p>
          <a:p>
            <a:pPr lvl="1"/>
            <a:r>
              <a:rPr lang="en-US" sz="2200" dirty="0"/>
              <a:t>Job sharing</a:t>
            </a:r>
          </a:p>
          <a:p>
            <a:pPr lvl="1"/>
            <a:r>
              <a:rPr lang="en-US" sz="2200" dirty="0"/>
              <a:t>Compressed weeks</a:t>
            </a:r>
          </a:p>
          <a:p>
            <a:pPr lvl="1"/>
            <a:r>
              <a:rPr lang="en-US" sz="2200" dirty="0" err="1"/>
              <a:t>Telework</a:t>
            </a:r>
            <a:endParaRPr lang="en-US" sz="2200" dirty="0"/>
          </a:p>
          <a:p>
            <a:pPr lvl="1"/>
            <a:endParaRPr lang="en-US" sz="2200" dirty="0"/>
          </a:p>
          <a:p>
            <a:r>
              <a:rPr lang="en-US" sz="2200" dirty="0"/>
              <a:t>Financial Assistance/Relief </a:t>
            </a:r>
          </a:p>
          <a:p>
            <a:pPr lvl="1"/>
            <a:r>
              <a:rPr lang="en-US" sz="2200" dirty="0"/>
              <a:t>Employee Assistance Programs (EAPs)</a:t>
            </a:r>
          </a:p>
          <a:p>
            <a:pPr lvl="1"/>
            <a:r>
              <a:rPr lang="en-US" sz="2200" dirty="0"/>
              <a:t>Insurance coverage</a:t>
            </a:r>
          </a:p>
          <a:p>
            <a:pPr lvl="1">
              <a:buNone/>
            </a:pPr>
            <a:endParaRPr lang="en-US" sz="2000" dirty="0"/>
          </a:p>
        </p:txBody>
      </p:sp>
      <p:pic>
        <p:nvPicPr>
          <p:cNvPr id="4" name="Picture 3"/>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0" y="6324600"/>
            <a:ext cx="3200678" cy="556308"/>
          </a:xfrm>
          <a:prstGeom prst="rect">
            <a:avLst/>
          </a:prstGeom>
        </p:spPr>
      </p:pic>
      <p:pic>
        <p:nvPicPr>
          <p:cNvPr id="23553" name="Picture 1"/>
          <p:cNvPicPr>
            <a:picLocks noChangeAspect="1" noChangeArrowheads="1"/>
          </p:cNvPicPr>
          <p:nvPr/>
        </p:nvPicPr>
        <p:blipFill>
          <a:blip r:embed="rId4" cstate="print"/>
          <a:srcRect/>
          <a:stretch>
            <a:fillRect/>
          </a:stretch>
        </p:blipFill>
        <p:spPr bwMode="auto">
          <a:xfrm>
            <a:off x="4800600" y="1828800"/>
            <a:ext cx="3581400" cy="2387600"/>
          </a:xfrm>
          <a:prstGeom prst="rect">
            <a:avLst/>
          </a:prstGeom>
          <a:ln>
            <a:noFill/>
          </a:ln>
          <a:effectLst>
            <a:softEdge rad="112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Caregiver-Friendly Workplace Policies		</a:t>
            </a:r>
            <a:r>
              <a:rPr lang="en-US" sz="1600" dirty="0"/>
              <a:t>4</a:t>
            </a:r>
            <a:endParaRPr lang="en-US" dirty="0"/>
          </a:p>
        </p:txBody>
      </p:sp>
      <p:sp>
        <p:nvSpPr>
          <p:cNvPr id="3" name="Content Placeholder 2"/>
          <p:cNvSpPr>
            <a:spLocks noGrp="1"/>
          </p:cNvSpPr>
          <p:nvPr>
            <p:ph sz="quarter" idx="1"/>
          </p:nvPr>
        </p:nvSpPr>
        <p:spPr>
          <a:xfrm>
            <a:off x="457200" y="1219200"/>
            <a:ext cx="8229600" cy="5105400"/>
          </a:xfrm>
        </p:spPr>
        <p:txBody>
          <a:bodyPr>
            <a:normAutofit/>
          </a:bodyPr>
          <a:lstStyle/>
          <a:p>
            <a:r>
              <a:rPr lang="en-US" dirty="0"/>
              <a:t>Paid or Unpaid Leave Options</a:t>
            </a:r>
          </a:p>
          <a:p>
            <a:pPr lvl="1"/>
            <a:r>
              <a:rPr lang="en-US" dirty="0"/>
              <a:t>Paid/unpaid leaves of absence (longer than government mandated)</a:t>
            </a:r>
          </a:p>
          <a:p>
            <a:pPr lvl="1"/>
            <a:r>
              <a:rPr lang="en-US" dirty="0"/>
              <a:t>Family and emergency days off</a:t>
            </a:r>
          </a:p>
          <a:p>
            <a:pPr lvl="1">
              <a:buNone/>
            </a:pPr>
            <a:endParaRPr lang="en-US" dirty="0"/>
          </a:p>
          <a:p>
            <a:pPr lvl="1">
              <a:buNone/>
            </a:pPr>
            <a:endParaRPr lang="en-US" dirty="0"/>
          </a:p>
          <a:p>
            <a:pPr lvl="1">
              <a:buNone/>
            </a:pPr>
            <a:endParaRPr lang="en-US" dirty="0"/>
          </a:p>
          <a:p>
            <a:pPr lvl="1">
              <a:buNone/>
            </a:pPr>
            <a:endParaRPr lang="en-US" dirty="0"/>
          </a:p>
          <a:p>
            <a:r>
              <a:rPr lang="en-US" dirty="0"/>
              <a:t>Culture Change</a:t>
            </a:r>
          </a:p>
          <a:p>
            <a:pPr lvl="1"/>
            <a:r>
              <a:rPr lang="en-US" dirty="0"/>
              <a:t>Management is responsive to work-family issues promoting family-friendliness</a:t>
            </a:r>
          </a:p>
          <a:p>
            <a:pPr lvl="1"/>
            <a:r>
              <a:rPr lang="en-US" dirty="0" err="1"/>
              <a:t>Ie</a:t>
            </a:r>
            <a:r>
              <a:rPr lang="en-US" dirty="0"/>
              <a:t>. management/supervisor training and resources via seminars</a:t>
            </a:r>
          </a:p>
        </p:txBody>
      </p:sp>
      <p:pic>
        <p:nvPicPr>
          <p:cNvPr id="4" name="Picture 3"/>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0" y="6324600"/>
            <a:ext cx="3200678" cy="556308"/>
          </a:xfrm>
          <a:prstGeom prst="rect">
            <a:avLst/>
          </a:prstGeom>
        </p:spPr>
      </p:pic>
      <p:sp>
        <p:nvSpPr>
          <p:cNvPr id="5" name="Cloud Callout 4"/>
          <p:cNvSpPr/>
          <p:nvPr/>
        </p:nvSpPr>
        <p:spPr>
          <a:xfrm>
            <a:off x="4876800" y="2514600"/>
            <a:ext cx="3886200" cy="2057400"/>
          </a:xfrm>
          <a:prstGeom prst="cloud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50" b="1" dirty="0"/>
              <a:t>Did You Know?</a:t>
            </a:r>
            <a:r>
              <a:rPr lang="en-US" sz="1650" dirty="0"/>
              <a:t> – In Ontario, family caregiver leave is unpaid, job-protected leave for up to 8 weeks per year </a:t>
            </a:r>
            <a:r>
              <a:rPr lang="en-US" sz="900" dirty="0"/>
              <a:t>(Ministry of Labour, 2015)</a:t>
            </a:r>
            <a:endParaRPr lang="en-US" sz="1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Caregiver-Friendly Workplace Policies		</a:t>
            </a:r>
            <a:r>
              <a:rPr lang="en-US" sz="1600" dirty="0"/>
              <a:t>4</a:t>
            </a:r>
            <a:endParaRPr lang="en-US" dirty="0"/>
          </a:p>
        </p:txBody>
      </p:sp>
      <p:sp>
        <p:nvSpPr>
          <p:cNvPr id="3" name="Content Placeholder 2"/>
          <p:cNvSpPr>
            <a:spLocks noGrp="1"/>
          </p:cNvSpPr>
          <p:nvPr>
            <p:ph sz="quarter" idx="1"/>
          </p:nvPr>
        </p:nvSpPr>
        <p:spPr/>
        <p:txBody>
          <a:bodyPr/>
          <a:lstStyle/>
          <a:p>
            <a:endParaRPr lang="en-US" dirty="0"/>
          </a:p>
          <a:p>
            <a:r>
              <a:rPr lang="en-US" dirty="0"/>
              <a:t>Benefits of CFWPs in the workplace include</a:t>
            </a:r>
          </a:p>
          <a:p>
            <a:pPr lvl="1">
              <a:buFont typeface="Wingdings" pitchFamily="2" charset="2"/>
              <a:buChar char=""/>
            </a:pPr>
            <a:r>
              <a:rPr lang="en-US" dirty="0"/>
              <a:t>Increased job satisfaction and commitment</a:t>
            </a:r>
          </a:p>
          <a:p>
            <a:pPr lvl="1">
              <a:buFont typeface="Wingdings" pitchFamily="2" charset="2"/>
              <a:buChar char=""/>
            </a:pPr>
            <a:r>
              <a:rPr lang="en-US" dirty="0"/>
              <a:t>Decreased employee absenteeism</a:t>
            </a:r>
          </a:p>
          <a:p>
            <a:pPr lvl="1">
              <a:buFont typeface="Wingdings" pitchFamily="2" charset="2"/>
              <a:buChar char=""/>
            </a:pPr>
            <a:r>
              <a:rPr lang="en-US" dirty="0"/>
              <a:t>Increased employee retention </a:t>
            </a:r>
          </a:p>
          <a:p>
            <a:pPr lvl="1">
              <a:buFont typeface="Wingdings" pitchFamily="2" charset="2"/>
              <a:buChar char=""/>
            </a:pPr>
            <a:r>
              <a:rPr lang="en-US" dirty="0"/>
              <a:t>Less employee turnover</a:t>
            </a:r>
          </a:p>
          <a:p>
            <a:pPr lvl="1">
              <a:buFont typeface="Wingdings" pitchFamily="2" charset="2"/>
              <a:buChar char=""/>
            </a:pPr>
            <a:r>
              <a:rPr lang="en-US" dirty="0"/>
              <a:t>Positive company reputation</a:t>
            </a:r>
          </a:p>
          <a:p>
            <a:pPr lvl="1">
              <a:buFont typeface="Wingdings" pitchFamily="2" charset="2"/>
              <a:buChar char=""/>
            </a:pPr>
            <a:r>
              <a:rPr lang="en-US" dirty="0"/>
              <a:t>Increased productivity </a:t>
            </a:r>
          </a:p>
          <a:p>
            <a:pPr lvl="1">
              <a:buFont typeface="Wingdings" pitchFamily="2" charset="2"/>
              <a:buChar char=""/>
            </a:pPr>
            <a:r>
              <a:rPr lang="en-US" dirty="0"/>
              <a:t>Increased health and wellbeing because of better work-life balance </a:t>
            </a:r>
            <a:r>
              <a:rPr lang="en-US" sz="1000" dirty="0"/>
              <a:t>(Fast et al, 2014) (Kelly et al, 2009) (</a:t>
            </a:r>
            <a:r>
              <a:rPr lang="en-US" sz="1000" dirty="0" err="1"/>
              <a:t>Yeandle</a:t>
            </a:r>
            <a:r>
              <a:rPr lang="en-US" sz="1000" dirty="0"/>
              <a:t> et al, 2006) (</a:t>
            </a:r>
            <a:r>
              <a:rPr lang="en-US" sz="1000" dirty="0" err="1"/>
              <a:t>Ireson</a:t>
            </a:r>
            <a:r>
              <a:rPr lang="en-US" sz="1000" dirty="0"/>
              <a:t> et al, 2016)</a:t>
            </a:r>
            <a:endParaRPr lang="en-US" dirty="0"/>
          </a:p>
        </p:txBody>
      </p:sp>
      <p:pic>
        <p:nvPicPr>
          <p:cNvPr id="4" name="Picture 3"/>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0" y="6324600"/>
            <a:ext cx="3200678" cy="55630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Food for Thought</a:t>
            </a:r>
          </a:p>
        </p:txBody>
      </p:sp>
      <p:sp>
        <p:nvSpPr>
          <p:cNvPr id="4" name="Content Placeholder 3"/>
          <p:cNvSpPr>
            <a:spLocks noGrp="1"/>
          </p:cNvSpPr>
          <p:nvPr>
            <p:ph sz="quarter" idx="1"/>
          </p:nvPr>
        </p:nvSpPr>
        <p:spPr>
          <a:xfrm>
            <a:off x="457200" y="2971800"/>
            <a:ext cx="8229600" cy="2286000"/>
          </a:xfrm>
        </p:spPr>
        <p:txBody>
          <a:bodyPr>
            <a:normAutofit/>
          </a:bodyPr>
          <a:lstStyle/>
          <a:p>
            <a:pPr algn="ctr">
              <a:buNone/>
            </a:pPr>
            <a:r>
              <a:rPr lang="en-US" sz="3600" dirty="0"/>
              <a:t>1. What type(s) of CFWPs do you think are the most common? Why?</a:t>
            </a:r>
          </a:p>
        </p:txBody>
      </p:sp>
      <p:pic>
        <p:nvPicPr>
          <p:cNvPr id="5" name="Picture 4"/>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0" y="6324600"/>
            <a:ext cx="3200678" cy="55630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for Thought</a:t>
            </a:r>
          </a:p>
        </p:txBody>
      </p:sp>
      <p:sp>
        <p:nvSpPr>
          <p:cNvPr id="3" name="Content Placeholder 2"/>
          <p:cNvSpPr>
            <a:spLocks noGrp="1"/>
          </p:cNvSpPr>
          <p:nvPr>
            <p:ph sz="quarter" idx="1"/>
          </p:nvPr>
        </p:nvSpPr>
        <p:spPr>
          <a:xfrm>
            <a:off x="457200" y="2286000"/>
            <a:ext cx="8229600" cy="4937760"/>
          </a:xfrm>
        </p:spPr>
        <p:txBody>
          <a:bodyPr/>
          <a:lstStyle/>
          <a:p>
            <a:r>
              <a:rPr lang="en-US" b="1" dirty="0"/>
              <a:t>Answer</a:t>
            </a:r>
            <a:r>
              <a:rPr lang="en-US" dirty="0"/>
              <a:t>: Support services are the most common CFWPs in workplaces. The most common CFWPs are the easiest to implement and usually the most inexpensive. In descending order following support services are flexible work arrangements, financial assistance/relief, paid/unpaid leave options, and culture change</a:t>
            </a:r>
          </a:p>
        </p:txBody>
      </p:sp>
      <p:pic>
        <p:nvPicPr>
          <p:cNvPr id="4" name="Picture 3"/>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0" y="6324600"/>
            <a:ext cx="3200678" cy="556308"/>
          </a:xfrm>
          <a:prstGeom prst="rect">
            <a:avLst/>
          </a:prstGeom>
        </p:spPr>
      </p:pic>
    </p:spTree>
    <p:extLst>
      <p:ext uri="{BB962C8B-B14F-4D97-AF65-F5344CB8AC3E}">
        <p14:creationId xmlns:p14="http://schemas.microsoft.com/office/powerpoint/2010/main" val="2222319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for Thought</a:t>
            </a:r>
          </a:p>
        </p:txBody>
      </p:sp>
      <p:sp>
        <p:nvSpPr>
          <p:cNvPr id="3" name="Content Placeholder 2"/>
          <p:cNvSpPr>
            <a:spLocks noGrp="1"/>
          </p:cNvSpPr>
          <p:nvPr>
            <p:ph sz="quarter" idx="1"/>
          </p:nvPr>
        </p:nvSpPr>
        <p:spPr>
          <a:xfrm>
            <a:off x="457200" y="2743200"/>
            <a:ext cx="8229600" cy="2362200"/>
          </a:xfrm>
        </p:spPr>
        <p:txBody>
          <a:bodyPr>
            <a:normAutofit/>
          </a:bodyPr>
          <a:lstStyle/>
          <a:p>
            <a:pPr algn="ctr">
              <a:buNone/>
            </a:pPr>
            <a:r>
              <a:rPr lang="en-US" sz="3600" dirty="0"/>
              <a:t>2. Do you think it is better to have a one size fits all approach or a case-by-case approach to CFWPs in the workplace? Why?</a:t>
            </a:r>
          </a:p>
        </p:txBody>
      </p:sp>
      <p:pic>
        <p:nvPicPr>
          <p:cNvPr id="4" name="Picture 3"/>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0" y="6324600"/>
            <a:ext cx="3200678" cy="55630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for Thought</a:t>
            </a:r>
          </a:p>
        </p:txBody>
      </p:sp>
      <p:sp>
        <p:nvSpPr>
          <p:cNvPr id="3" name="Content Placeholder 2"/>
          <p:cNvSpPr>
            <a:spLocks noGrp="1"/>
          </p:cNvSpPr>
          <p:nvPr>
            <p:ph sz="quarter" idx="1"/>
          </p:nvPr>
        </p:nvSpPr>
        <p:spPr>
          <a:xfrm>
            <a:off x="457200" y="1615440"/>
            <a:ext cx="8229600" cy="4937760"/>
          </a:xfrm>
        </p:spPr>
        <p:txBody>
          <a:bodyPr>
            <a:normAutofit/>
          </a:bodyPr>
          <a:lstStyle/>
          <a:p>
            <a:r>
              <a:rPr lang="en-US" dirty="0"/>
              <a:t>Suggested Answers:</a:t>
            </a:r>
          </a:p>
          <a:p>
            <a:pPr lvl="1">
              <a:buFont typeface="Wingdings" pitchFamily="2" charset="2"/>
              <a:buChar char=""/>
            </a:pPr>
            <a:r>
              <a:rPr lang="en-US" dirty="0"/>
              <a:t>Benefits for having one size fits all policies:</a:t>
            </a:r>
          </a:p>
          <a:p>
            <a:pPr lvl="2">
              <a:buFont typeface="Wingdings" pitchFamily="2" charset="2"/>
              <a:buChar char=""/>
            </a:pPr>
            <a:r>
              <a:rPr lang="en-US" dirty="0"/>
              <a:t>Ensures that there is a set guideline</a:t>
            </a:r>
          </a:p>
          <a:p>
            <a:pPr lvl="1">
              <a:buFont typeface="Wingdings" pitchFamily="2" charset="2"/>
              <a:buChar char=""/>
            </a:pPr>
            <a:r>
              <a:rPr lang="en-US" dirty="0"/>
              <a:t>Benefits for having case-by-case policies:</a:t>
            </a:r>
          </a:p>
          <a:p>
            <a:pPr lvl="2">
              <a:buFont typeface="Wingdings" pitchFamily="2" charset="2"/>
              <a:buChar char=""/>
            </a:pPr>
            <a:r>
              <a:rPr lang="en-US" dirty="0"/>
              <a:t>Allows flexibility because every employee has a different circumstance</a:t>
            </a:r>
          </a:p>
          <a:p>
            <a:pPr lvl="1">
              <a:buFont typeface="Wingdings" pitchFamily="2" charset="2"/>
              <a:buChar char=""/>
            </a:pPr>
            <a:endParaRPr lang="en-US" dirty="0"/>
          </a:p>
          <a:p>
            <a:pPr lvl="1">
              <a:buFont typeface="Wingdings" pitchFamily="2" charset="2"/>
              <a:buChar char=""/>
            </a:pPr>
            <a:r>
              <a:rPr lang="en-US" dirty="0"/>
              <a:t>Drawbacks of having one size fits all policies:</a:t>
            </a:r>
          </a:p>
          <a:p>
            <a:pPr lvl="2">
              <a:buFont typeface="Wingdings" pitchFamily="2" charset="2"/>
              <a:buChar char=""/>
            </a:pPr>
            <a:r>
              <a:rPr lang="en-US" dirty="0"/>
              <a:t>Some employees will have different needs and some policies may not be advantageous to them</a:t>
            </a:r>
          </a:p>
          <a:p>
            <a:pPr lvl="1">
              <a:buFont typeface="Wingdings" pitchFamily="2" charset="2"/>
              <a:buChar char=""/>
            </a:pPr>
            <a:r>
              <a:rPr lang="en-US" dirty="0"/>
              <a:t>Drawbacks of having case-by-case policies:</a:t>
            </a:r>
          </a:p>
          <a:p>
            <a:pPr lvl="2">
              <a:buFont typeface="Wingdings" pitchFamily="2" charset="2"/>
              <a:buChar char=""/>
            </a:pPr>
            <a:r>
              <a:rPr lang="en-US" dirty="0"/>
              <a:t>Could signify lack of appropriate workplaces policies available to address specific needs </a:t>
            </a:r>
            <a:r>
              <a:rPr lang="en-US" sz="1000" dirty="0"/>
              <a:t>(</a:t>
            </a:r>
            <a:r>
              <a:rPr lang="en-US" sz="1000" dirty="0" err="1"/>
              <a:t>Lero</a:t>
            </a:r>
            <a:r>
              <a:rPr lang="en-US" sz="1000" dirty="0"/>
              <a:t> et al, 2012)</a:t>
            </a:r>
            <a:endParaRPr lang="en-US" dirty="0"/>
          </a:p>
          <a:p>
            <a:pPr lvl="2">
              <a:buFont typeface="Wingdings" pitchFamily="2" charset="2"/>
              <a:buChar char=""/>
            </a:pPr>
            <a:endParaRPr lang="en-US" dirty="0"/>
          </a:p>
          <a:p>
            <a:pPr lvl="2">
              <a:buFont typeface="Wingdings" pitchFamily="2" charset="2"/>
              <a:buChar char=""/>
            </a:pPr>
            <a:endParaRPr lang="en-US" dirty="0"/>
          </a:p>
          <a:p>
            <a:pPr lvl="2">
              <a:buNone/>
            </a:pPr>
            <a:endParaRPr lang="en-US" dirty="0"/>
          </a:p>
          <a:p>
            <a:pPr lvl="1">
              <a:buFont typeface="Wingdings" pitchFamily="2" charset="2"/>
              <a:buChar char=""/>
            </a:pPr>
            <a:endParaRPr lang="en-US" dirty="0"/>
          </a:p>
          <a:p>
            <a:pPr lvl="2">
              <a:buNone/>
            </a:pPr>
            <a:endParaRPr lang="en-US" dirty="0"/>
          </a:p>
        </p:txBody>
      </p:sp>
      <p:pic>
        <p:nvPicPr>
          <p:cNvPr id="4" name="Picture 3"/>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0" y="6324600"/>
            <a:ext cx="3200678" cy="556308"/>
          </a:xfrm>
          <a:prstGeom prst="rect">
            <a:avLst/>
          </a:prstGeom>
        </p:spPr>
      </p:pic>
      <p:sp>
        <p:nvSpPr>
          <p:cNvPr id="5" name="Cloud Callout 4"/>
          <p:cNvSpPr/>
          <p:nvPr/>
        </p:nvSpPr>
        <p:spPr>
          <a:xfrm>
            <a:off x="5105400" y="228600"/>
            <a:ext cx="3886200" cy="2057400"/>
          </a:xfrm>
          <a:prstGeom prst="cloud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50" b="1" dirty="0"/>
              <a:t>Did You Know?</a:t>
            </a:r>
            <a:r>
              <a:rPr lang="en-US" sz="1650" dirty="0"/>
              <a:t> – Most managers and supervisors address employee requests about CFWPs are handled on a case-by-case basis </a:t>
            </a:r>
            <a:r>
              <a:rPr lang="en-US" sz="900" dirty="0"/>
              <a:t>(Fast, 2015)</a:t>
            </a:r>
            <a:endParaRPr lang="en-US" sz="1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2895600"/>
            <a:ext cx="7010400" cy="1219200"/>
          </a:xfrm>
        </p:spPr>
        <p:txBody>
          <a:bodyPr>
            <a:normAutofit/>
          </a:bodyPr>
          <a:lstStyle/>
          <a:p>
            <a:r>
              <a:rPr lang="en-US" sz="3600" dirty="0"/>
              <a:t>5. CFWPs in Gold Standard Workplaces</a:t>
            </a:r>
          </a:p>
        </p:txBody>
      </p:sp>
      <p:sp>
        <p:nvSpPr>
          <p:cNvPr id="5" name="Text Placeholder 4"/>
          <p:cNvSpPr>
            <a:spLocks noGrp="1"/>
          </p:cNvSpPr>
          <p:nvPr>
            <p:ph type="body" idx="1"/>
          </p:nvPr>
        </p:nvSpPr>
        <p:spPr/>
        <p:txBody>
          <a:bodyPr/>
          <a:lstStyle/>
          <a:p>
            <a:endParaRPr lang="en-US"/>
          </a:p>
        </p:txBody>
      </p:sp>
      <p:pic>
        <p:nvPicPr>
          <p:cNvPr id="6" name="Picture 5"/>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0" y="6324600"/>
            <a:ext cx="3200678" cy="55630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Gold-Standard Workplaces				</a:t>
            </a:r>
            <a:r>
              <a:rPr lang="en-US" sz="1600" dirty="0">
                <a:solidFill>
                  <a:schemeClr val="accent1"/>
                </a:solidFill>
              </a:rPr>
              <a:t>5 </a:t>
            </a:r>
          </a:p>
        </p:txBody>
      </p:sp>
      <p:sp>
        <p:nvSpPr>
          <p:cNvPr id="3" name="Content Placeholder 2"/>
          <p:cNvSpPr>
            <a:spLocks noGrp="1"/>
          </p:cNvSpPr>
          <p:nvPr>
            <p:ph sz="quarter" idx="1"/>
          </p:nvPr>
        </p:nvSpPr>
        <p:spPr>
          <a:xfrm>
            <a:off x="457200" y="1219200"/>
            <a:ext cx="8229600" cy="4937760"/>
          </a:xfrm>
        </p:spPr>
        <p:txBody>
          <a:bodyPr>
            <a:normAutofit lnSpcReduction="10000"/>
          </a:bodyPr>
          <a:lstStyle/>
          <a:p>
            <a:r>
              <a:rPr lang="en-US" dirty="0"/>
              <a:t>GlaxoSmithKline</a:t>
            </a:r>
          </a:p>
          <a:p>
            <a:pPr lvl="1"/>
            <a:r>
              <a:rPr lang="en-US" dirty="0"/>
              <a:t>Has been named one of the 50 Best Employers in Canada by Maclean’s </a:t>
            </a:r>
            <a:r>
              <a:rPr lang="en-US" sz="1000" dirty="0"/>
              <a:t>(</a:t>
            </a:r>
            <a:r>
              <a:rPr lang="en-US" sz="1000" dirty="0" err="1"/>
              <a:t>GlaxoSmithKiline</a:t>
            </a:r>
            <a:r>
              <a:rPr lang="en-US" sz="1000" dirty="0"/>
              <a:t>, 2012)</a:t>
            </a:r>
            <a:endParaRPr lang="en-US" dirty="0"/>
          </a:p>
          <a:p>
            <a:pPr lvl="1"/>
            <a:endParaRPr lang="en-US" dirty="0"/>
          </a:p>
          <a:p>
            <a:pPr lvl="1"/>
            <a:endParaRPr lang="en-US" dirty="0"/>
          </a:p>
          <a:p>
            <a:pPr lvl="1"/>
            <a:endParaRPr lang="en-US" dirty="0"/>
          </a:p>
          <a:p>
            <a:pPr lvl="1"/>
            <a:endParaRPr lang="en-US" dirty="0"/>
          </a:p>
          <a:p>
            <a:pPr lvl="1"/>
            <a:r>
              <a:rPr lang="en-US" b="1" dirty="0"/>
              <a:t>Compassionate Leave Program </a:t>
            </a:r>
            <a:r>
              <a:rPr lang="en-US" dirty="0"/>
              <a:t>– up to 13 weeks paid leave over 2 years</a:t>
            </a:r>
          </a:p>
          <a:p>
            <a:pPr lvl="1"/>
            <a:r>
              <a:rPr lang="en-US" b="1" dirty="0"/>
              <a:t>Self-managed time </a:t>
            </a:r>
            <a:r>
              <a:rPr lang="en-US" dirty="0"/>
              <a:t>– employees can work flexible hours and compressed weeks</a:t>
            </a:r>
          </a:p>
          <a:p>
            <a:pPr lvl="1"/>
            <a:r>
              <a:rPr lang="en-US" b="1" dirty="0"/>
              <a:t>Employee Assistance Program</a:t>
            </a:r>
            <a:r>
              <a:rPr lang="en-US" dirty="0"/>
              <a:t> – offers services for eldercare services, counseling</a:t>
            </a:r>
            <a:endParaRPr lang="en-US" b="1" dirty="0"/>
          </a:p>
        </p:txBody>
      </p:sp>
      <p:pic>
        <p:nvPicPr>
          <p:cNvPr id="4" name="Picture 3"/>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0" y="6324600"/>
            <a:ext cx="3200678" cy="556308"/>
          </a:xfrm>
          <a:prstGeom prst="rect">
            <a:avLst/>
          </a:prstGeom>
        </p:spPr>
      </p:pic>
      <p:pic>
        <p:nvPicPr>
          <p:cNvPr id="12290" name="Picture 2" descr="http://www.photos.apo-opa.com/plog-content/images/apo/logos/glaxosmithkline.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895600" y="2395201"/>
            <a:ext cx="3962400" cy="133859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a:t>
            </a:r>
          </a:p>
        </p:txBody>
      </p:sp>
      <p:sp>
        <p:nvSpPr>
          <p:cNvPr id="3" name="Content Placeholder 2"/>
          <p:cNvSpPr>
            <a:spLocks noGrp="1"/>
          </p:cNvSpPr>
          <p:nvPr>
            <p:ph sz="quarter" idx="1"/>
          </p:nvPr>
        </p:nvSpPr>
        <p:spPr>
          <a:xfrm>
            <a:off x="457200" y="1371600"/>
            <a:ext cx="8229600" cy="2209800"/>
          </a:xfrm>
        </p:spPr>
        <p:txBody>
          <a:bodyPr>
            <a:noAutofit/>
          </a:bodyPr>
          <a:lstStyle/>
          <a:p>
            <a:pPr>
              <a:buFont typeface="Wingdings" pitchFamily="2" charset="2"/>
              <a:buChar char=""/>
            </a:pPr>
            <a:r>
              <a:rPr lang="en-US" sz="3600" dirty="0"/>
              <a:t>Recognize the varied roles and responsibilities of CEs</a:t>
            </a:r>
          </a:p>
          <a:p>
            <a:pPr>
              <a:buFont typeface="Wingdings" pitchFamily="2" charset="2"/>
              <a:buChar char=""/>
            </a:pPr>
            <a:endParaRPr lang="en-US" sz="3600" dirty="0"/>
          </a:p>
          <a:p>
            <a:pPr>
              <a:buFont typeface="Wingdings" pitchFamily="2" charset="2"/>
              <a:buChar char=""/>
            </a:pPr>
            <a:r>
              <a:rPr lang="en-US" sz="3600" dirty="0"/>
              <a:t> Understand ways to increase availability and accessibility of CFWPs</a:t>
            </a:r>
          </a:p>
          <a:p>
            <a:pPr>
              <a:buFont typeface="Wingdings" pitchFamily="2" charset="2"/>
              <a:buChar char=""/>
            </a:pPr>
            <a:endParaRPr lang="en-US" sz="3600" dirty="0"/>
          </a:p>
          <a:p>
            <a:pPr>
              <a:buFont typeface="Wingdings" pitchFamily="2" charset="2"/>
              <a:buChar char=""/>
            </a:pPr>
            <a:r>
              <a:rPr lang="en-US" sz="3600" dirty="0"/>
              <a:t>Identify and overcome the obstacles in workplaces</a:t>
            </a:r>
          </a:p>
          <a:p>
            <a:endParaRPr lang="en-US" sz="3600" dirty="0"/>
          </a:p>
          <a:p>
            <a:endParaRPr lang="en-US" sz="3600" dirty="0"/>
          </a:p>
          <a:p>
            <a:endParaRPr 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Gold-Standard Workplaces				</a:t>
            </a:r>
            <a:r>
              <a:rPr lang="en-US" sz="1600" dirty="0">
                <a:solidFill>
                  <a:schemeClr val="accent1"/>
                </a:solidFill>
              </a:rPr>
              <a:t>5</a:t>
            </a:r>
            <a:r>
              <a:rPr lang="en-US" dirty="0">
                <a:solidFill>
                  <a:schemeClr val="accent1"/>
                </a:solidFill>
              </a:rPr>
              <a:t> </a:t>
            </a:r>
          </a:p>
        </p:txBody>
      </p:sp>
      <p:sp>
        <p:nvSpPr>
          <p:cNvPr id="3" name="Content Placeholder 2"/>
          <p:cNvSpPr>
            <a:spLocks noGrp="1"/>
          </p:cNvSpPr>
          <p:nvPr>
            <p:ph sz="quarter" idx="1"/>
          </p:nvPr>
        </p:nvSpPr>
        <p:spPr/>
        <p:txBody>
          <a:bodyPr>
            <a:normAutofit lnSpcReduction="10000"/>
          </a:bodyPr>
          <a:lstStyle/>
          <a:p>
            <a:r>
              <a:rPr lang="en-US" dirty="0"/>
              <a:t>Deloitte</a:t>
            </a:r>
          </a:p>
          <a:p>
            <a:pPr lvl="1"/>
            <a:r>
              <a:rPr lang="en-US" dirty="0"/>
              <a:t>Named one of Canada’s Top 100 Employers in 2016 </a:t>
            </a:r>
            <a:r>
              <a:rPr lang="en-US" sz="1000" dirty="0"/>
              <a:t>(Canada’s Top Employers, 2016)</a:t>
            </a:r>
            <a:endParaRPr lang="en-US" dirty="0"/>
          </a:p>
          <a:p>
            <a:pPr lvl="1"/>
            <a:endParaRPr lang="en-US" dirty="0"/>
          </a:p>
          <a:p>
            <a:pPr lvl="1"/>
            <a:endParaRPr lang="en-US" dirty="0"/>
          </a:p>
          <a:p>
            <a:pPr lvl="1"/>
            <a:endParaRPr lang="en-US" dirty="0"/>
          </a:p>
          <a:p>
            <a:pPr lvl="1"/>
            <a:r>
              <a:rPr lang="en-US" b="1" dirty="0"/>
              <a:t>Long-Term Care </a:t>
            </a:r>
            <a:r>
              <a:rPr lang="en-US" dirty="0"/>
              <a:t>– coverage that protects you or family members from high costs associated with nursing home stays and home health care services</a:t>
            </a:r>
          </a:p>
          <a:p>
            <a:pPr lvl="1"/>
            <a:r>
              <a:rPr lang="en-US" b="1" dirty="0"/>
              <a:t>Employee Assistance Program </a:t>
            </a:r>
            <a:r>
              <a:rPr lang="en-US" dirty="0"/>
              <a:t>– provides support, guidance, education/training and solutions</a:t>
            </a:r>
            <a:endParaRPr lang="en-US" b="1" dirty="0"/>
          </a:p>
          <a:p>
            <a:pPr lvl="1"/>
            <a:r>
              <a:rPr lang="en-US" b="1" dirty="0"/>
              <a:t>Emergency Back-Up Dependent Care </a:t>
            </a:r>
            <a:r>
              <a:rPr lang="en-US" dirty="0"/>
              <a:t>– care service for a maximum of 30 days per employee per year when regular elder care is unavailable and employee needs to be at work</a:t>
            </a:r>
          </a:p>
          <a:p>
            <a:pPr lvl="1"/>
            <a:endParaRPr lang="en-US" dirty="0"/>
          </a:p>
        </p:txBody>
      </p:sp>
      <p:pic>
        <p:nvPicPr>
          <p:cNvPr id="13314" name="Picture 2" descr="http://paralympics.org.uk/uploads/images/partners/deloitte.jpg"/>
          <p:cNvPicPr>
            <a:picLocks noChangeAspect="1" noChangeArrowheads="1"/>
          </p:cNvPicPr>
          <p:nvPr/>
        </p:nvPicPr>
        <p:blipFill>
          <a:blip r:embed="rId3" cstate="print">
            <a:clrChange>
              <a:clrFrom>
                <a:srgbClr val="FFFFFF"/>
              </a:clrFrom>
              <a:clrTo>
                <a:srgbClr val="FFFFFF">
                  <a:alpha val="0"/>
                </a:srgbClr>
              </a:clrTo>
            </a:clrChange>
          </a:blip>
          <a:srcRect t="33898" b="35593"/>
          <a:stretch>
            <a:fillRect/>
          </a:stretch>
        </p:blipFill>
        <p:spPr bwMode="auto">
          <a:xfrm>
            <a:off x="3098800" y="2209800"/>
            <a:ext cx="2997200" cy="914400"/>
          </a:xfrm>
          <a:prstGeom prst="rect">
            <a:avLst/>
          </a:prstGeom>
          <a:noFill/>
        </p:spPr>
      </p:pic>
      <p:pic>
        <p:nvPicPr>
          <p:cNvPr id="5" name="Picture 4"/>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0" y="6324600"/>
            <a:ext cx="3200678" cy="55630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Gold-Standard Workplaces				</a:t>
            </a:r>
            <a:r>
              <a:rPr lang="en-US" sz="1600" dirty="0">
                <a:solidFill>
                  <a:schemeClr val="accent1"/>
                </a:solidFill>
              </a:rPr>
              <a:t>5</a:t>
            </a:r>
            <a:r>
              <a:rPr lang="en-US" dirty="0">
                <a:solidFill>
                  <a:schemeClr val="accent1"/>
                </a:solidFill>
              </a:rPr>
              <a:t> </a:t>
            </a:r>
          </a:p>
        </p:txBody>
      </p:sp>
      <p:sp>
        <p:nvSpPr>
          <p:cNvPr id="3" name="Content Placeholder 2"/>
          <p:cNvSpPr>
            <a:spLocks noGrp="1"/>
          </p:cNvSpPr>
          <p:nvPr>
            <p:ph sz="quarter" idx="1"/>
          </p:nvPr>
        </p:nvSpPr>
        <p:spPr>
          <a:xfrm>
            <a:off x="457200" y="1219200"/>
            <a:ext cx="8229600" cy="5105400"/>
          </a:xfrm>
        </p:spPr>
        <p:txBody>
          <a:bodyPr>
            <a:normAutofit lnSpcReduction="10000"/>
          </a:bodyPr>
          <a:lstStyle/>
          <a:p>
            <a:r>
              <a:rPr lang="en-US" dirty="0"/>
              <a:t>BT Group plc</a:t>
            </a:r>
          </a:p>
          <a:p>
            <a:pPr lvl="1"/>
            <a:r>
              <a:rPr lang="en-US" dirty="0"/>
              <a:t>Awarded one of Top Employers for Working Families in 2014 </a:t>
            </a:r>
            <a:r>
              <a:rPr lang="en-US" sz="1000" dirty="0"/>
              <a:t>(Top Employers for Working Families, 2014)</a:t>
            </a:r>
            <a:endParaRPr lang="en-US" dirty="0"/>
          </a:p>
          <a:p>
            <a:pPr lvl="1"/>
            <a:endParaRPr lang="en-US" dirty="0"/>
          </a:p>
          <a:p>
            <a:pPr lvl="1">
              <a:buNone/>
            </a:pPr>
            <a:endParaRPr lang="en-US" sz="1000" dirty="0"/>
          </a:p>
          <a:p>
            <a:pPr lvl="1">
              <a:buNone/>
            </a:pPr>
            <a:endParaRPr lang="en-US" sz="1000" dirty="0"/>
          </a:p>
          <a:p>
            <a:pPr lvl="1">
              <a:buNone/>
            </a:pPr>
            <a:endParaRPr lang="en-US" sz="1000" dirty="0"/>
          </a:p>
          <a:p>
            <a:pPr lvl="1">
              <a:buNone/>
            </a:pPr>
            <a:endParaRPr lang="en-US" sz="1000" dirty="0"/>
          </a:p>
          <a:p>
            <a:pPr lvl="1"/>
            <a:r>
              <a:rPr lang="en-US" dirty="0"/>
              <a:t>Offers flexible working times for short and long term</a:t>
            </a:r>
          </a:p>
          <a:p>
            <a:pPr lvl="1"/>
            <a:r>
              <a:rPr lang="en-US" b="1" dirty="0"/>
              <a:t>Family and You Portal</a:t>
            </a:r>
            <a:r>
              <a:rPr lang="en-US" dirty="0"/>
              <a:t> – provide advice for employees and guides them through options available for them </a:t>
            </a:r>
            <a:r>
              <a:rPr lang="en-US" dirty="0" err="1"/>
              <a:t>ie</a:t>
            </a:r>
            <a:r>
              <a:rPr lang="en-US" dirty="0"/>
              <a:t>. Information about flexible work </a:t>
            </a:r>
          </a:p>
          <a:p>
            <a:pPr lvl="1"/>
            <a:r>
              <a:rPr lang="en-US" dirty="0"/>
              <a:t>Job sharing, stepping down (move to lower pay grade), erase down (gradually reduce hours or job responsibilities)</a:t>
            </a:r>
          </a:p>
          <a:p>
            <a:pPr lvl="1"/>
            <a:r>
              <a:rPr lang="en-US" b="1" dirty="0"/>
              <a:t>Technology </a:t>
            </a:r>
            <a:r>
              <a:rPr lang="en-US" dirty="0"/>
              <a:t>as an enabler – teleconferencing and video conferencing</a:t>
            </a:r>
          </a:p>
        </p:txBody>
      </p:sp>
      <p:pic>
        <p:nvPicPr>
          <p:cNvPr id="1026" name="Picture 2" descr="https://upload.wikimedia.org/wikipedia/en/thumb/d/d6/BT_logo.svg/1280px-BT_logo.svg.png"/>
          <p:cNvPicPr>
            <a:picLocks noChangeAspect="1" noChangeArrowheads="1"/>
          </p:cNvPicPr>
          <p:nvPr/>
        </p:nvPicPr>
        <p:blipFill>
          <a:blip r:embed="rId3" cstate="print"/>
          <a:srcRect/>
          <a:stretch>
            <a:fillRect/>
          </a:stretch>
        </p:blipFill>
        <p:spPr bwMode="auto">
          <a:xfrm>
            <a:off x="3200400" y="2057400"/>
            <a:ext cx="2727157" cy="12954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6.</a:t>
            </a:r>
            <a:r>
              <a:rPr lang="en-US" dirty="0"/>
              <a:t> </a:t>
            </a:r>
            <a:r>
              <a:rPr lang="en-US" sz="3600" dirty="0"/>
              <a:t>Implementing CFWPs </a:t>
            </a:r>
          </a:p>
        </p:txBody>
      </p:sp>
      <p:sp>
        <p:nvSpPr>
          <p:cNvPr id="3" name="Text Placeholder 2"/>
          <p:cNvSpPr>
            <a:spLocks noGrp="1"/>
          </p:cNvSpPr>
          <p:nvPr>
            <p:ph type="body" idx="1"/>
          </p:nvPr>
        </p:nvSpPr>
        <p:spPr/>
        <p:txBody>
          <a:bodyPr/>
          <a:lstStyle/>
          <a:p>
            <a:endParaRPr lang="en-US"/>
          </a:p>
        </p:txBody>
      </p:sp>
      <p:pic>
        <p:nvPicPr>
          <p:cNvPr id="4" name="Picture 3"/>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0" y="6324600"/>
            <a:ext cx="3200678" cy="55630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CFWPs in the Workplace		</a:t>
            </a:r>
            <a:r>
              <a:rPr lang="en-US" sz="1600" dirty="0"/>
              <a:t>6.a</a:t>
            </a:r>
          </a:p>
        </p:txBody>
      </p:sp>
      <p:sp>
        <p:nvSpPr>
          <p:cNvPr id="3" name="Content Placeholder 2"/>
          <p:cNvSpPr>
            <a:spLocks noGrp="1"/>
          </p:cNvSpPr>
          <p:nvPr>
            <p:ph sz="quarter" idx="1"/>
          </p:nvPr>
        </p:nvSpPr>
        <p:spPr>
          <a:xfrm>
            <a:off x="457200" y="1310640"/>
            <a:ext cx="8229600" cy="5090160"/>
          </a:xfrm>
        </p:spPr>
        <p:txBody>
          <a:bodyPr>
            <a:normAutofit lnSpcReduction="10000"/>
          </a:bodyPr>
          <a:lstStyle/>
          <a:p>
            <a:r>
              <a:rPr lang="en-US" dirty="0"/>
              <a:t>CFWPs can be incorporated into workplace policies and practices through cooperation between employers, employees and the government and law-making bodies</a:t>
            </a:r>
          </a:p>
          <a:p>
            <a:endParaRPr lang="en-US" dirty="0"/>
          </a:p>
          <a:p>
            <a:r>
              <a:rPr lang="en-US" dirty="0"/>
              <a:t>Employers can:</a:t>
            </a:r>
          </a:p>
          <a:p>
            <a:pPr lvl="1">
              <a:buFont typeface="Wingdings" pitchFamily="2" charset="2"/>
              <a:buChar char=""/>
            </a:pPr>
            <a:r>
              <a:rPr lang="en-US" b="1" dirty="0"/>
              <a:t>Emphasize</a:t>
            </a:r>
            <a:r>
              <a:rPr lang="en-US" dirty="0"/>
              <a:t> the importance of work-life balance</a:t>
            </a:r>
          </a:p>
          <a:p>
            <a:pPr lvl="1">
              <a:buFont typeface="Wingdings" pitchFamily="2" charset="2"/>
              <a:buChar char=""/>
            </a:pPr>
            <a:r>
              <a:rPr lang="en-US" b="1" dirty="0"/>
              <a:t>Promote</a:t>
            </a:r>
            <a:r>
              <a:rPr lang="en-US" dirty="0"/>
              <a:t> a family-friendly workplace</a:t>
            </a:r>
          </a:p>
          <a:p>
            <a:pPr lvl="1">
              <a:buFont typeface="Wingdings" pitchFamily="2" charset="2"/>
              <a:buChar char=""/>
            </a:pPr>
            <a:r>
              <a:rPr lang="en-US" b="1" dirty="0"/>
              <a:t>Educate </a:t>
            </a:r>
            <a:r>
              <a:rPr lang="en-US" dirty="0"/>
              <a:t>managers and supervisors on programs, policies and information  </a:t>
            </a:r>
          </a:p>
          <a:p>
            <a:pPr lvl="1">
              <a:buFont typeface="Wingdings" pitchFamily="2" charset="2"/>
              <a:buChar char=""/>
            </a:pPr>
            <a:r>
              <a:rPr lang="en-US" dirty="0"/>
              <a:t>Increase </a:t>
            </a:r>
            <a:r>
              <a:rPr lang="en-US" b="1" dirty="0"/>
              <a:t>awareness</a:t>
            </a:r>
            <a:r>
              <a:rPr lang="en-US" dirty="0"/>
              <a:t> of programs and support available </a:t>
            </a:r>
          </a:p>
          <a:p>
            <a:pPr lvl="1">
              <a:buFont typeface="Wingdings" pitchFamily="2" charset="2"/>
              <a:buChar char=""/>
            </a:pPr>
            <a:r>
              <a:rPr lang="en-US" b="1" dirty="0"/>
              <a:t>Accept</a:t>
            </a:r>
            <a:r>
              <a:rPr lang="en-US" dirty="0"/>
              <a:t> diversity in the workplace</a:t>
            </a:r>
          </a:p>
          <a:p>
            <a:pPr lvl="1">
              <a:buFont typeface="Wingdings" pitchFamily="2" charset="2"/>
              <a:buChar char=""/>
            </a:pPr>
            <a:r>
              <a:rPr lang="en-US" dirty="0"/>
              <a:t>Allow </a:t>
            </a:r>
            <a:r>
              <a:rPr lang="en-US" b="1" dirty="0"/>
              <a:t>open discussion </a:t>
            </a:r>
            <a:r>
              <a:rPr lang="en-US" dirty="0"/>
              <a:t>with employees to find out how they can be best supported </a:t>
            </a:r>
          </a:p>
          <a:p>
            <a:pPr lvl="1"/>
            <a:endParaRPr lang="en-US" dirty="0"/>
          </a:p>
        </p:txBody>
      </p:sp>
      <p:pic>
        <p:nvPicPr>
          <p:cNvPr id="4" name="Picture 3"/>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0" y="6324600"/>
            <a:ext cx="3200678" cy="55630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CFWPs in the Workplace		</a:t>
            </a:r>
            <a:r>
              <a:rPr lang="en-US" sz="1600" dirty="0"/>
              <a:t>6.a</a:t>
            </a:r>
            <a:endParaRPr lang="en-US" dirty="0"/>
          </a:p>
        </p:txBody>
      </p:sp>
      <p:sp>
        <p:nvSpPr>
          <p:cNvPr id="3" name="Content Placeholder 2"/>
          <p:cNvSpPr>
            <a:spLocks noGrp="1"/>
          </p:cNvSpPr>
          <p:nvPr>
            <p:ph sz="quarter" idx="1"/>
          </p:nvPr>
        </p:nvSpPr>
        <p:spPr>
          <a:xfrm>
            <a:off x="457200" y="1295400"/>
            <a:ext cx="8153400" cy="3124200"/>
          </a:xfrm>
        </p:spPr>
        <p:txBody>
          <a:bodyPr>
            <a:normAutofit fontScale="92500" lnSpcReduction="10000"/>
          </a:bodyPr>
          <a:lstStyle/>
          <a:p>
            <a:pPr>
              <a:buFont typeface="Wingdings" pitchFamily="2" charset="2"/>
              <a:buChar char=""/>
            </a:pPr>
            <a:r>
              <a:rPr lang="en-US" dirty="0"/>
              <a:t>Communication is key</a:t>
            </a:r>
          </a:p>
          <a:p>
            <a:pPr lvl="1">
              <a:buFont typeface="Wingdings" pitchFamily="2" charset="2"/>
              <a:buChar char=""/>
            </a:pPr>
            <a:r>
              <a:rPr lang="en-US" dirty="0"/>
              <a:t>Much of the time, employees do not know about available policies</a:t>
            </a:r>
          </a:p>
          <a:p>
            <a:pPr lvl="1">
              <a:buFont typeface="Wingdings" pitchFamily="2" charset="2"/>
              <a:buChar char=""/>
            </a:pPr>
            <a:r>
              <a:rPr lang="en-US" dirty="0"/>
              <a:t>Important to have open relationships with managers/supervisors and employees</a:t>
            </a:r>
          </a:p>
          <a:p>
            <a:pPr lvl="1">
              <a:buFont typeface="Wingdings" pitchFamily="2" charset="2"/>
              <a:buChar char=""/>
            </a:pPr>
            <a:endParaRPr lang="en-US" dirty="0"/>
          </a:p>
          <a:p>
            <a:pPr>
              <a:buFont typeface="Wingdings" pitchFamily="2" charset="2"/>
              <a:buChar char=""/>
            </a:pPr>
            <a:r>
              <a:rPr lang="en-US" dirty="0"/>
              <a:t>Awareness and Understanding</a:t>
            </a:r>
          </a:p>
          <a:p>
            <a:pPr lvl="1">
              <a:buFont typeface="Wingdings" pitchFamily="2" charset="2"/>
              <a:buChar char=""/>
            </a:pPr>
            <a:endParaRPr lang="en-US" dirty="0"/>
          </a:p>
          <a:p>
            <a:pPr>
              <a:buFont typeface="Wingdings" pitchFamily="2" charset="2"/>
              <a:buChar char=""/>
            </a:pPr>
            <a:r>
              <a:rPr lang="en-US" dirty="0"/>
              <a:t>Supportive Managers</a:t>
            </a:r>
          </a:p>
          <a:p>
            <a:pPr lvl="1"/>
            <a:endParaRPr lang="en-US" dirty="0"/>
          </a:p>
          <a:p>
            <a:pPr lvl="1"/>
            <a:endParaRPr lang="en-US" dirty="0"/>
          </a:p>
        </p:txBody>
      </p:sp>
      <p:pic>
        <p:nvPicPr>
          <p:cNvPr id="4" name="Picture 3"/>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0" y="6324600"/>
            <a:ext cx="3200678" cy="556308"/>
          </a:xfrm>
          <a:prstGeom prst="rect">
            <a:avLst/>
          </a:prstGeom>
        </p:spPr>
      </p:pic>
      <p:sp>
        <p:nvSpPr>
          <p:cNvPr id="10242" name="AutoShape 2" descr="Displaying helping-hand (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4" name="AutoShape 4" descr="Displaying helping-hand (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45" name="Picture 5"/>
          <p:cNvPicPr>
            <a:picLocks noChangeAspect="1" noChangeArrowheads="1"/>
          </p:cNvPicPr>
          <p:nvPr/>
        </p:nvPicPr>
        <p:blipFill>
          <a:blip r:embed="rId3" cstate="print"/>
          <a:srcRect/>
          <a:stretch>
            <a:fillRect/>
          </a:stretch>
        </p:blipFill>
        <p:spPr bwMode="auto">
          <a:xfrm>
            <a:off x="2057400" y="4260116"/>
            <a:ext cx="5257800" cy="1988284"/>
          </a:xfrm>
          <a:prstGeom prst="rect">
            <a:avLst/>
          </a:prstGeom>
          <a:ln>
            <a:noFill/>
          </a:ln>
          <a:effectLst>
            <a:softEdge rad="112500"/>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to Implementing CFWPs			</a:t>
            </a:r>
            <a:r>
              <a:rPr lang="en-US" sz="1600" dirty="0"/>
              <a:t>6.b</a:t>
            </a:r>
          </a:p>
        </p:txBody>
      </p:sp>
      <p:sp>
        <p:nvSpPr>
          <p:cNvPr id="3" name="Content Placeholder 2"/>
          <p:cNvSpPr>
            <a:spLocks noGrp="1"/>
          </p:cNvSpPr>
          <p:nvPr>
            <p:ph sz="quarter" idx="1"/>
          </p:nvPr>
        </p:nvSpPr>
        <p:spPr/>
        <p:txBody>
          <a:bodyPr>
            <a:normAutofit lnSpcReduction="10000"/>
          </a:bodyPr>
          <a:lstStyle/>
          <a:p>
            <a:pPr>
              <a:buFont typeface="Wingdings 2" pitchFamily="18" charset="2"/>
              <a:buChar char=""/>
            </a:pPr>
            <a:r>
              <a:rPr lang="en-US" dirty="0"/>
              <a:t>Lack of awareness</a:t>
            </a:r>
          </a:p>
          <a:p>
            <a:pPr lvl="1">
              <a:buFont typeface="Wingdings 2" pitchFamily="18" charset="2"/>
              <a:buChar char=""/>
            </a:pPr>
            <a:r>
              <a:rPr lang="en-US" dirty="0"/>
              <a:t>Workplaces do not know the magnitude of the problem</a:t>
            </a:r>
          </a:p>
          <a:p>
            <a:pPr lvl="1">
              <a:buFont typeface="Wingdings 2" pitchFamily="18" charset="2"/>
              <a:buChar char=""/>
            </a:pPr>
            <a:r>
              <a:rPr lang="en-US" dirty="0"/>
              <a:t>Do not know how to access needed information</a:t>
            </a:r>
          </a:p>
          <a:p>
            <a:pPr lvl="1">
              <a:buFont typeface="Wingdings 2" pitchFamily="18" charset="2"/>
              <a:buChar char=""/>
            </a:pPr>
            <a:r>
              <a:rPr lang="en-US" dirty="0"/>
              <a:t>Recognize gendered nature of </a:t>
            </a:r>
            <a:r>
              <a:rPr lang="en-US" dirty="0" err="1"/>
              <a:t>caregiving</a:t>
            </a:r>
            <a:endParaRPr lang="en-US" dirty="0"/>
          </a:p>
          <a:p>
            <a:pPr lvl="1"/>
            <a:endParaRPr lang="en-US" dirty="0"/>
          </a:p>
          <a:p>
            <a:pPr>
              <a:buFont typeface="Wingdings 2" pitchFamily="18" charset="2"/>
              <a:buChar char=""/>
            </a:pPr>
            <a:r>
              <a:rPr lang="en-US" dirty="0"/>
              <a:t>Nature of the job</a:t>
            </a:r>
          </a:p>
          <a:p>
            <a:pPr lvl="1">
              <a:buFont typeface="Wingdings 2" pitchFamily="18" charset="2"/>
              <a:buChar char=""/>
            </a:pPr>
            <a:r>
              <a:rPr lang="en-US" dirty="0"/>
              <a:t>Some jobs can be easily replaced but other highly skilled jobs take long to train and replace </a:t>
            </a:r>
          </a:p>
          <a:p>
            <a:endParaRPr lang="en-US" dirty="0"/>
          </a:p>
          <a:p>
            <a:pPr>
              <a:buFont typeface="Wingdings 2" pitchFamily="18" charset="2"/>
              <a:buChar char=""/>
            </a:pPr>
            <a:r>
              <a:rPr lang="en-US" dirty="0"/>
              <a:t>Leadership support </a:t>
            </a:r>
          </a:p>
          <a:p>
            <a:pPr lvl="1">
              <a:buFont typeface="Wingdings 2" pitchFamily="18" charset="2"/>
              <a:buChar char=""/>
            </a:pPr>
            <a:r>
              <a:rPr lang="en-US" dirty="0"/>
              <a:t>Role of managers is crucial </a:t>
            </a:r>
          </a:p>
          <a:p>
            <a:pPr lvl="1">
              <a:buFont typeface="Wingdings 2" pitchFamily="18" charset="2"/>
              <a:buChar char=""/>
            </a:pPr>
            <a:r>
              <a:rPr lang="en-US" dirty="0"/>
              <a:t>Importance of supportive environment </a:t>
            </a:r>
            <a:r>
              <a:rPr lang="en-US" sz="1000" dirty="0"/>
              <a:t>(Government of Canada, 2015)</a:t>
            </a:r>
            <a:endParaRPr lang="en-US" dirty="0"/>
          </a:p>
          <a:p>
            <a:pPr lvl="1"/>
            <a:endParaRPr lang="en-US" dirty="0"/>
          </a:p>
        </p:txBody>
      </p:sp>
      <p:pic>
        <p:nvPicPr>
          <p:cNvPr id="4" name="Picture 3"/>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0" y="6324600"/>
            <a:ext cx="3200678" cy="556308"/>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sz="quarter" idx="1"/>
          </p:nvPr>
        </p:nvSpPr>
        <p:spPr>
          <a:xfrm>
            <a:off x="457200" y="1371600"/>
            <a:ext cx="8229600" cy="2209800"/>
          </a:xfrm>
        </p:spPr>
        <p:txBody>
          <a:bodyPr>
            <a:noAutofit/>
          </a:bodyPr>
          <a:lstStyle/>
          <a:p>
            <a:pPr>
              <a:buFont typeface="Wingdings" pitchFamily="2" charset="2"/>
              <a:buChar char=""/>
            </a:pPr>
            <a:r>
              <a:rPr lang="en-US" sz="3600" dirty="0"/>
              <a:t>Recognize the varied roles and responsibilities of CEs</a:t>
            </a:r>
          </a:p>
          <a:p>
            <a:pPr>
              <a:buFont typeface="Wingdings" pitchFamily="2" charset="2"/>
              <a:buChar char=""/>
            </a:pPr>
            <a:endParaRPr lang="en-US" sz="3600" dirty="0"/>
          </a:p>
          <a:p>
            <a:pPr>
              <a:buFont typeface="Wingdings" pitchFamily="2" charset="2"/>
              <a:buChar char=""/>
            </a:pPr>
            <a:r>
              <a:rPr lang="en-US" sz="3600" dirty="0"/>
              <a:t>Broaden availability and accessibility of CFWPs</a:t>
            </a:r>
          </a:p>
          <a:p>
            <a:pPr>
              <a:buFont typeface="Wingdings" pitchFamily="2" charset="2"/>
              <a:buChar char=""/>
            </a:pPr>
            <a:endParaRPr lang="en-US" sz="3600" dirty="0"/>
          </a:p>
          <a:p>
            <a:pPr>
              <a:buFont typeface="Wingdings" pitchFamily="2" charset="2"/>
              <a:buChar char=""/>
            </a:pPr>
            <a:r>
              <a:rPr lang="en-US" sz="3600" dirty="0"/>
              <a:t>Identify and overcome the obstacles in workplaces</a:t>
            </a:r>
          </a:p>
          <a:p>
            <a:endParaRPr lang="en-US" sz="3600" dirty="0"/>
          </a:p>
          <a:p>
            <a:endParaRPr lang="en-US" sz="3600" dirty="0"/>
          </a:p>
          <a:p>
            <a:endParaRPr lang="en-US" sz="3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Thank you! Questions?</a:t>
            </a:r>
          </a:p>
        </p:txBody>
      </p:sp>
      <p:sp>
        <p:nvSpPr>
          <p:cNvPr id="6" name="Text Placeholder 5"/>
          <p:cNvSpPr>
            <a:spLocks noGrp="1"/>
          </p:cNvSpPr>
          <p:nvPr>
            <p:ph type="body" idx="1"/>
          </p:nvPr>
        </p:nvSpPr>
        <p:spPr/>
        <p:txBody>
          <a:bodyPr/>
          <a:lstStyle/>
          <a:p>
            <a:endParaRPr lang="en-US"/>
          </a:p>
        </p:txBody>
      </p:sp>
      <p:pic>
        <p:nvPicPr>
          <p:cNvPr id="4" name="Picture 3"/>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0" y="6324600"/>
            <a:ext cx="3200678" cy="556308"/>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0" y="6324600"/>
            <a:ext cx="3200678" cy="556308"/>
          </a:xfrm>
          <a:prstGeom prst="rect">
            <a:avLst/>
          </a:prstGeom>
        </p:spPr>
      </p:pic>
      <p:sp>
        <p:nvSpPr>
          <p:cNvPr id="5" name="Title 4"/>
          <p:cNvSpPr>
            <a:spLocks noGrp="1"/>
          </p:cNvSpPr>
          <p:nvPr>
            <p:ph type="title"/>
          </p:nvPr>
        </p:nvSpPr>
        <p:spPr/>
        <p:txBody>
          <a:bodyPr/>
          <a:lstStyle/>
          <a:p>
            <a:r>
              <a:rPr lang="en-US" dirty="0"/>
              <a:t>References</a:t>
            </a:r>
          </a:p>
        </p:txBody>
      </p:sp>
      <p:sp>
        <p:nvSpPr>
          <p:cNvPr id="6" name="Content Placeholder 5"/>
          <p:cNvSpPr>
            <a:spLocks noGrp="1"/>
          </p:cNvSpPr>
          <p:nvPr>
            <p:ph sz="quarter" idx="1"/>
          </p:nvPr>
        </p:nvSpPr>
        <p:spPr/>
        <p:txBody>
          <a:bodyPr>
            <a:noAutofit/>
          </a:bodyPr>
          <a:lstStyle/>
          <a:p>
            <a:pPr>
              <a:lnSpc>
                <a:spcPct val="120000"/>
              </a:lnSpc>
              <a:spcBef>
                <a:spcPts val="0"/>
              </a:spcBef>
              <a:buNone/>
            </a:pPr>
            <a:r>
              <a:rPr lang="en-US" sz="1100" dirty="0"/>
              <a:t>Deloitte. (2016). </a:t>
            </a:r>
            <a:r>
              <a:rPr lang="en-US" sz="1100" i="1" dirty="0"/>
              <a:t>Benefits and rewards</a:t>
            </a:r>
            <a:r>
              <a:rPr lang="en-US" sz="1100" dirty="0"/>
              <a:t>. Retrieved from: http://www2.deloitte.com/us/en/pages/careers/articles/life-at-deloitte-benefits-and-rewards.html# </a:t>
            </a:r>
          </a:p>
          <a:p>
            <a:pPr>
              <a:lnSpc>
                <a:spcPct val="120000"/>
              </a:lnSpc>
              <a:spcBef>
                <a:spcPts val="0"/>
              </a:spcBef>
              <a:buNone/>
            </a:pPr>
            <a:r>
              <a:rPr lang="en-US" sz="1100" dirty="0"/>
              <a:t> </a:t>
            </a:r>
          </a:p>
          <a:p>
            <a:pPr>
              <a:lnSpc>
                <a:spcPct val="120000"/>
              </a:lnSpc>
              <a:spcBef>
                <a:spcPts val="0"/>
              </a:spcBef>
              <a:buNone/>
            </a:pPr>
            <a:r>
              <a:rPr lang="en-US" sz="1100" dirty="0"/>
              <a:t>Duxbury, L. &amp; Higgins, C. (2001). </a:t>
            </a:r>
            <a:r>
              <a:rPr lang="en-US" sz="1100" i="1" dirty="0"/>
              <a:t>Work-life balance in the new millennium: where are we? Where do we need to go?.</a:t>
            </a:r>
            <a:r>
              <a:rPr lang="en-US" sz="1100" dirty="0"/>
              <a:t> Retrieved from: http://cprn.org/documents/7314_en.PDF  </a:t>
            </a:r>
          </a:p>
          <a:p>
            <a:pPr>
              <a:lnSpc>
                <a:spcPct val="120000"/>
              </a:lnSpc>
              <a:spcBef>
                <a:spcPts val="0"/>
              </a:spcBef>
              <a:buNone/>
            </a:pPr>
            <a:r>
              <a:rPr lang="en-US" sz="1100" dirty="0"/>
              <a:t> </a:t>
            </a:r>
          </a:p>
          <a:p>
            <a:pPr>
              <a:lnSpc>
                <a:spcPct val="120000"/>
              </a:lnSpc>
              <a:spcBef>
                <a:spcPts val="0"/>
              </a:spcBef>
              <a:buNone/>
            </a:pPr>
            <a:r>
              <a:rPr lang="en-US" sz="1100" dirty="0"/>
              <a:t>Duxbury, L. &amp; Higgins, C. (2012). Balancing Work, Childcare, Eldercare: A View from the Trenches. Retrieved from: http://sprott.carleton.ca/wp-content/files/Duxbury-BalancingWorkChildcareEldercare-ExecSummary.pdf</a:t>
            </a:r>
          </a:p>
          <a:p>
            <a:pPr>
              <a:lnSpc>
                <a:spcPct val="120000"/>
              </a:lnSpc>
              <a:spcBef>
                <a:spcPts val="0"/>
              </a:spcBef>
              <a:buNone/>
            </a:pPr>
            <a:endParaRPr lang="en-US" sz="1100" dirty="0"/>
          </a:p>
          <a:p>
            <a:pPr>
              <a:lnSpc>
                <a:spcPct val="120000"/>
              </a:lnSpc>
              <a:spcBef>
                <a:spcPts val="0"/>
              </a:spcBef>
              <a:buNone/>
            </a:pPr>
            <a:r>
              <a:rPr lang="en-US" sz="1100" dirty="0"/>
              <a:t>Fast, J. (2015). </a:t>
            </a:r>
            <a:r>
              <a:rPr lang="en-US" sz="1100" i="1" dirty="0" err="1"/>
              <a:t>Caregiving</a:t>
            </a:r>
            <a:r>
              <a:rPr lang="en-US" sz="1100" i="1" dirty="0"/>
              <a:t> for Older Adults with Disabilities : Present Costs, Future  Challenges</a:t>
            </a:r>
            <a:r>
              <a:rPr lang="en-US" sz="1100" dirty="0"/>
              <a:t>. Retrieved from: http://irpp.org/research-studies/study-no58/</a:t>
            </a:r>
          </a:p>
          <a:p>
            <a:pPr>
              <a:lnSpc>
                <a:spcPct val="120000"/>
              </a:lnSpc>
              <a:spcBef>
                <a:spcPts val="0"/>
              </a:spcBef>
              <a:buNone/>
            </a:pPr>
            <a:endParaRPr lang="en-US" sz="1100" dirty="0"/>
          </a:p>
          <a:p>
            <a:pPr>
              <a:lnSpc>
                <a:spcPct val="120000"/>
              </a:lnSpc>
              <a:spcBef>
                <a:spcPts val="0"/>
              </a:spcBef>
              <a:buNone/>
            </a:pPr>
            <a:r>
              <a:rPr lang="en-US" sz="1100" dirty="0"/>
              <a:t>Fast, J., </a:t>
            </a:r>
            <a:r>
              <a:rPr lang="en-US" sz="1100" dirty="0" err="1"/>
              <a:t>Lero</a:t>
            </a:r>
            <a:r>
              <a:rPr lang="en-US" sz="1100" dirty="0"/>
              <a:t>, D., </a:t>
            </a:r>
            <a:r>
              <a:rPr lang="en-US" sz="1100" dirty="0" err="1"/>
              <a:t>DeMarco</a:t>
            </a:r>
            <a:r>
              <a:rPr lang="en-US" sz="1100" dirty="0"/>
              <a:t>, R., Ferreira, H. &amp; </a:t>
            </a:r>
            <a:r>
              <a:rPr lang="en-US" sz="1100" dirty="0" err="1"/>
              <a:t>Eales</a:t>
            </a:r>
            <a:r>
              <a:rPr lang="en-US" sz="1100" dirty="0"/>
              <a:t>, J. (2014) </a:t>
            </a:r>
            <a:r>
              <a:rPr lang="en-US" sz="1100" i="1" dirty="0"/>
              <a:t>Combining care work and paid work: Is it sustainable?. </a:t>
            </a:r>
            <a:r>
              <a:rPr lang="en-US" sz="1100" dirty="0"/>
              <a:t>Retrieved from: http://www.rapp.ualberta.ca/en/~/media/rapp/Publications/Documents/Combining_care_work_and_paid_work_2014-09-16.pdf </a:t>
            </a:r>
          </a:p>
          <a:p>
            <a:pPr>
              <a:lnSpc>
                <a:spcPct val="120000"/>
              </a:lnSpc>
              <a:spcBef>
                <a:spcPts val="0"/>
              </a:spcBef>
              <a:buNone/>
            </a:pPr>
            <a:r>
              <a:rPr lang="en-US" sz="1100" dirty="0"/>
              <a:t> </a:t>
            </a:r>
          </a:p>
          <a:p>
            <a:pPr>
              <a:lnSpc>
                <a:spcPct val="120000"/>
              </a:lnSpc>
              <a:spcBef>
                <a:spcPts val="0"/>
              </a:spcBef>
              <a:buNone/>
            </a:pPr>
            <a:r>
              <a:rPr lang="en-US" sz="1100" dirty="0"/>
              <a:t>Fast, J., Keating, N., </a:t>
            </a:r>
            <a:r>
              <a:rPr lang="en-US" sz="1100" dirty="0" err="1"/>
              <a:t>Lero</a:t>
            </a:r>
            <a:r>
              <a:rPr lang="en-US" sz="1100" dirty="0"/>
              <a:t>, DS., </a:t>
            </a:r>
            <a:r>
              <a:rPr lang="en-US" sz="1100" dirty="0" err="1"/>
              <a:t>Eales</a:t>
            </a:r>
            <a:r>
              <a:rPr lang="en-US" sz="1100" dirty="0"/>
              <a:t>, J. &amp; Duncan, K. (2013). </a:t>
            </a:r>
            <a:r>
              <a:rPr lang="en-US" sz="1100" i="1" dirty="0"/>
              <a:t>The Economic Costs of Care to Family/Friend Caregivers: A Synthesis of Findings</a:t>
            </a:r>
            <a:r>
              <a:rPr lang="en-US" sz="1100" dirty="0"/>
              <a:t>. Print. </a:t>
            </a:r>
          </a:p>
          <a:p>
            <a:pPr>
              <a:lnSpc>
                <a:spcPct val="120000"/>
              </a:lnSpc>
              <a:spcBef>
                <a:spcPts val="0"/>
              </a:spcBef>
              <a:buNone/>
            </a:pPr>
            <a:r>
              <a:rPr lang="en-US" sz="1100" dirty="0"/>
              <a:t> </a:t>
            </a:r>
          </a:p>
          <a:p>
            <a:pPr>
              <a:lnSpc>
                <a:spcPct val="120000"/>
              </a:lnSpc>
              <a:spcBef>
                <a:spcPts val="0"/>
              </a:spcBef>
              <a:buNone/>
            </a:pPr>
            <a:r>
              <a:rPr lang="en-US" sz="1100" dirty="0" err="1"/>
              <a:t>Ferrer</a:t>
            </a:r>
            <a:r>
              <a:rPr lang="en-US" sz="1100" dirty="0"/>
              <a:t>, A &amp; </a:t>
            </a:r>
            <a:r>
              <a:rPr lang="en-US" sz="1100" dirty="0" err="1"/>
              <a:t>Gagné</a:t>
            </a:r>
            <a:r>
              <a:rPr lang="en-US" sz="1100" dirty="0"/>
              <a:t>, L. (2007). </a:t>
            </a:r>
            <a:r>
              <a:rPr lang="en-US" sz="1100" i="1" dirty="0"/>
              <a:t>The use of family-friendly workplace practices in Canada</a:t>
            </a:r>
            <a:r>
              <a:rPr lang="en-US" sz="1100" dirty="0"/>
              <a:t>. Retrieved from: http://kooperationen.zew.de/fileadmin/user_upload/Redaktion/DFGFLEX/ws07Ferrer_Gagne.pdf</a:t>
            </a:r>
          </a:p>
          <a:p>
            <a:pPr>
              <a:lnSpc>
                <a:spcPct val="120000"/>
              </a:lnSpc>
              <a:spcBef>
                <a:spcPts val="0"/>
              </a:spcBef>
              <a:buNone/>
            </a:pPr>
            <a:endParaRPr lang="en-US" sz="1100" dirty="0"/>
          </a:p>
          <a:p>
            <a:pPr>
              <a:lnSpc>
                <a:spcPct val="120000"/>
              </a:lnSpc>
              <a:spcBef>
                <a:spcPts val="0"/>
              </a:spcBef>
              <a:buNone/>
            </a:pPr>
            <a:r>
              <a:rPr lang="en-US" sz="1100" dirty="0"/>
              <a:t>GlaxoSmithKline. (2011). GlaxoSmithKline celebrates 11 years as one of the 50 Best Employers in Canada. Retrieved from: http://ca.gsk.com/en-ca/media/press-releases/2011/glaxosmithkline-celebrates-11-years-as-one-of-the-50-best-employers-in-canada/</a:t>
            </a:r>
          </a:p>
          <a:p>
            <a:pPr>
              <a:lnSpc>
                <a:spcPct val="120000"/>
              </a:lnSpc>
              <a:spcBef>
                <a:spcPts val="0"/>
              </a:spcBef>
              <a:buNone/>
            </a:pPr>
            <a:endParaRPr lang="en-US" sz="1100" dirty="0"/>
          </a:p>
          <a:p>
            <a:pPr>
              <a:lnSpc>
                <a:spcPct val="120000"/>
              </a:lnSpc>
              <a:spcBef>
                <a:spcPts val="0"/>
              </a:spcBef>
              <a:buNone/>
            </a:pPr>
            <a:endParaRPr lang="en-US" sz="11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0" y="6324600"/>
            <a:ext cx="3200678" cy="556308"/>
          </a:xfrm>
          <a:prstGeom prst="rect">
            <a:avLst/>
          </a:prstGeom>
        </p:spPr>
      </p:pic>
      <p:sp>
        <p:nvSpPr>
          <p:cNvPr id="5" name="Title 4"/>
          <p:cNvSpPr>
            <a:spLocks noGrp="1"/>
          </p:cNvSpPr>
          <p:nvPr>
            <p:ph type="title"/>
          </p:nvPr>
        </p:nvSpPr>
        <p:spPr/>
        <p:txBody>
          <a:bodyPr/>
          <a:lstStyle/>
          <a:p>
            <a:r>
              <a:rPr lang="en-US" dirty="0"/>
              <a:t>References</a:t>
            </a:r>
          </a:p>
        </p:txBody>
      </p:sp>
      <p:sp>
        <p:nvSpPr>
          <p:cNvPr id="6" name="Content Placeholder 5"/>
          <p:cNvSpPr>
            <a:spLocks noGrp="1"/>
          </p:cNvSpPr>
          <p:nvPr>
            <p:ph sz="quarter" idx="1"/>
          </p:nvPr>
        </p:nvSpPr>
        <p:spPr>
          <a:xfrm>
            <a:off x="457200" y="1219200"/>
            <a:ext cx="8229600" cy="5181600"/>
          </a:xfrm>
        </p:spPr>
        <p:txBody>
          <a:bodyPr>
            <a:noAutofit/>
          </a:bodyPr>
          <a:lstStyle/>
          <a:p>
            <a:pPr>
              <a:lnSpc>
                <a:spcPct val="120000"/>
              </a:lnSpc>
              <a:spcBef>
                <a:spcPts val="0"/>
              </a:spcBef>
              <a:buNone/>
            </a:pPr>
            <a:r>
              <a:rPr lang="en-US" sz="1100" dirty="0"/>
              <a:t>Government of Canada. (2016). </a:t>
            </a:r>
            <a:r>
              <a:rPr lang="en-US" sz="1100" i="1" dirty="0"/>
              <a:t>Flexible Work Arrangements: A Discussions Paper</a:t>
            </a:r>
            <a:r>
              <a:rPr lang="en-US" sz="1100" dirty="0"/>
              <a:t>. Retrieved from: http://www.esdc.gc.ca/en/consultations/labour/flexible_work_arrangements/discussion_paper.page?ct=t%28May+2016+news_2016-05-02%29&amp;mc_cid=1bf88a396b&amp;mc_eid=%5BUNIQID%5D</a:t>
            </a:r>
          </a:p>
          <a:p>
            <a:pPr>
              <a:lnSpc>
                <a:spcPct val="120000"/>
              </a:lnSpc>
              <a:spcBef>
                <a:spcPts val="0"/>
              </a:spcBef>
              <a:buNone/>
            </a:pPr>
            <a:r>
              <a:rPr lang="en-US" sz="1100" dirty="0"/>
              <a:t> </a:t>
            </a:r>
          </a:p>
          <a:p>
            <a:pPr>
              <a:lnSpc>
                <a:spcPct val="120000"/>
              </a:lnSpc>
              <a:spcBef>
                <a:spcPts val="0"/>
              </a:spcBef>
              <a:buNone/>
            </a:pPr>
            <a:r>
              <a:rPr lang="en-US" sz="1100" dirty="0"/>
              <a:t>Government of Canada. (2016). </a:t>
            </a:r>
            <a:r>
              <a:rPr lang="en-US" sz="1100" i="1" dirty="0"/>
              <a:t>Report from the Employer Panel of Canada</a:t>
            </a:r>
            <a:r>
              <a:rPr lang="en-US" sz="1100" dirty="0"/>
              <a:t>. Retrieved from: http://www.esdc.gc.ca/eng/seniors/reports/cec.shtml </a:t>
            </a:r>
          </a:p>
          <a:p>
            <a:pPr>
              <a:lnSpc>
                <a:spcPct val="120000"/>
              </a:lnSpc>
              <a:spcBef>
                <a:spcPts val="0"/>
              </a:spcBef>
              <a:buNone/>
            </a:pPr>
            <a:endParaRPr lang="en-US" sz="1100" dirty="0"/>
          </a:p>
          <a:p>
            <a:pPr>
              <a:lnSpc>
                <a:spcPct val="120000"/>
              </a:lnSpc>
              <a:spcBef>
                <a:spcPts val="0"/>
              </a:spcBef>
              <a:buNone/>
            </a:pPr>
            <a:r>
              <a:rPr lang="en-US" sz="1100" dirty="0"/>
              <a:t>Government of Canada. (2015). </a:t>
            </a:r>
            <a:r>
              <a:rPr lang="en-US" sz="1100" i="1" dirty="0"/>
              <a:t>When work and </a:t>
            </a:r>
            <a:r>
              <a:rPr lang="en-US" sz="1100" i="1" dirty="0" err="1"/>
              <a:t>caregiving</a:t>
            </a:r>
            <a:r>
              <a:rPr lang="en-US" sz="1100" i="1" dirty="0"/>
              <a:t> collide: how employers can support their employees who are caregivers</a:t>
            </a:r>
            <a:r>
              <a:rPr lang="en-US" sz="1100" dirty="0"/>
              <a:t>. Print.</a:t>
            </a:r>
          </a:p>
          <a:p>
            <a:pPr>
              <a:lnSpc>
                <a:spcPct val="120000"/>
              </a:lnSpc>
              <a:spcBef>
                <a:spcPts val="0"/>
              </a:spcBef>
              <a:buNone/>
            </a:pPr>
            <a:r>
              <a:rPr lang="en-US" sz="1100" dirty="0"/>
              <a:t> </a:t>
            </a:r>
          </a:p>
          <a:p>
            <a:pPr>
              <a:lnSpc>
                <a:spcPct val="120000"/>
              </a:lnSpc>
              <a:spcBef>
                <a:spcPts val="0"/>
              </a:spcBef>
              <a:buNone/>
            </a:pPr>
            <a:r>
              <a:rPr lang="en-US" sz="1100" dirty="0"/>
              <a:t>Hewitt, A. (</a:t>
            </a:r>
            <a:r>
              <a:rPr lang="en-US" sz="1100" dirty="0" err="1"/>
              <a:t>n.d</a:t>
            </a:r>
            <a:r>
              <a:rPr lang="en-US" sz="1100" dirty="0"/>
              <a:t>.) </a:t>
            </a:r>
            <a:r>
              <a:rPr lang="en-US" sz="1100" i="1" dirty="0"/>
              <a:t>What’s in it for you?: GlaxoSmithKline</a:t>
            </a:r>
            <a:r>
              <a:rPr lang="en-US" sz="1100" dirty="0"/>
              <a:t>. Retrieved from: http://ca.gsk.com/media/522355/innovative_programs.pdf </a:t>
            </a:r>
          </a:p>
          <a:p>
            <a:pPr>
              <a:lnSpc>
                <a:spcPct val="120000"/>
              </a:lnSpc>
              <a:spcBef>
                <a:spcPts val="0"/>
              </a:spcBef>
              <a:buNone/>
            </a:pPr>
            <a:r>
              <a:rPr lang="en-US" sz="1100" dirty="0"/>
              <a:t> </a:t>
            </a:r>
          </a:p>
          <a:p>
            <a:pPr>
              <a:lnSpc>
                <a:spcPct val="120000"/>
              </a:lnSpc>
              <a:spcBef>
                <a:spcPts val="0"/>
              </a:spcBef>
              <a:buNone/>
            </a:pPr>
            <a:r>
              <a:rPr lang="en-US" sz="1100" dirty="0" err="1"/>
              <a:t>Ireson</a:t>
            </a:r>
            <a:r>
              <a:rPr lang="en-US" sz="1100" dirty="0"/>
              <a:t>, R., </a:t>
            </a:r>
            <a:r>
              <a:rPr lang="en-US" sz="1100" dirty="0" err="1"/>
              <a:t>Sethi</a:t>
            </a:r>
            <a:r>
              <a:rPr lang="en-US" sz="1100" dirty="0"/>
              <a:t>, B. &amp; Williams A. (2016). </a:t>
            </a:r>
            <a:r>
              <a:rPr lang="en-US" sz="1100" i="1" dirty="0"/>
              <a:t>Availability of caregiver-friendly workplace policies (CFWPs): an international scoping review</a:t>
            </a:r>
            <a:r>
              <a:rPr lang="en-US" sz="1100" dirty="0"/>
              <a:t>. Retrieved from: http://onlinelibrary.wiley.com/doi/10.1111/hsc.12347/epdf</a:t>
            </a:r>
          </a:p>
          <a:p>
            <a:pPr>
              <a:lnSpc>
                <a:spcPct val="120000"/>
              </a:lnSpc>
              <a:spcBef>
                <a:spcPts val="0"/>
              </a:spcBef>
              <a:buNone/>
            </a:pPr>
            <a:endParaRPr lang="en-US" sz="1100" dirty="0"/>
          </a:p>
          <a:p>
            <a:pPr>
              <a:lnSpc>
                <a:spcPct val="120000"/>
              </a:lnSpc>
              <a:spcBef>
                <a:spcPts val="0"/>
              </a:spcBef>
              <a:buNone/>
            </a:pPr>
            <a:r>
              <a:rPr lang="en-US" sz="1100" dirty="0"/>
              <a:t>Kelly, EL., </a:t>
            </a:r>
            <a:r>
              <a:rPr lang="en-US" sz="1100" dirty="0" err="1"/>
              <a:t>Kossek</a:t>
            </a:r>
            <a:r>
              <a:rPr lang="en-US" sz="1100" dirty="0"/>
              <a:t>, EE., Hammer LB., Durham, M., Bray, J., </a:t>
            </a:r>
            <a:r>
              <a:rPr lang="en-US" sz="1100" dirty="0" err="1"/>
              <a:t>Chermack</a:t>
            </a:r>
            <a:r>
              <a:rPr lang="en-US" sz="1100" dirty="0"/>
              <a:t>, K., Murphy LA. &amp; </a:t>
            </a:r>
            <a:r>
              <a:rPr lang="en-US" sz="1100" dirty="0" err="1"/>
              <a:t>Kaskubar</a:t>
            </a:r>
            <a:r>
              <a:rPr lang="en-US" sz="1100" dirty="0"/>
              <a:t>, D. (2009). </a:t>
            </a:r>
            <a:r>
              <a:rPr lang="en-US" sz="1100" i="1" dirty="0"/>
              <a:t>Getting there from here: research on the effects of work-family initiatives on work-family conflict and business outcomes</a:t>
            </a:r>
            <a:r>
              <a:rPr lang="en-US" sz="1100" dirty="0"/>
              <a:t>. Retrieved from: http://www.tandfonline.com/doi/full/10.1080/19416520802211610</a:t>
            </a:r>
          </a:p>
          <a:p>
            <a:pPr>
              <a:lnSpc>
                <a:spcPct val="120000"/>
              </a:lnSpc>
              <a:spcBef>
                <a:spcPts val="0"/>
              </a:spcBef>
              <a:buNone/>
            </a:pPr>
            <a:endParaRPr lang="en-US" sz="1100" dirty="0"/>
          </a:p>
          <a:p>
            <a:pPr>
              <a:lnSpc>
                <a:spcPct val="120000"/>
              </a:lnSpc>
              <a:spcBef>
                <a:spcPts val="0"/>
              </a:spcBef>
              <a:buNone/>
            </a:pPr>
            <a:r>
              <a:rPr lang="en-US" sz="1100" dirty="0"/>
              <a:t>Lilly, M. (2008). </a:t>
            </a:r>
            <a:r>
              <a:rPr lang="en-US" sz="1100" i="1" dirty="0"/>
              <a:t>The Labour Supply of Unpaid Caregivers in Canada. </a:t>
            </a:r>
            <a:r>
              <a:rPr lang="en-US" sz="1100" dirty="0"/>
              <a:t>Retrieved from: </a:t>
            </a:r>
            <a:r>
              <a:rPr lang="en-US" sz="1100" dirty="0">
                <a:hlinkClick r:id="rId3"/>
              </a:rPr>
              <a:t>https://tspace.library.utoronto.ca/bitstream/1807/11226/1/Lilly_Meredith_L_200806_PhD_thesis.pdf</a:t>
            </a:r>
            <a:endParaRPr lang="en-US" sz="1100" dirty="0"/>
          </a:p>
          <a:p>
            <a:pPr>
              <a:lnSpc>
                <a:spcPct val="120000"/>
              </a:lnSpc>
              <a:spcBef>
                <a:spcPts val="0"/>
              </a:spcBef>
              <a:buNone/>
            </a:pPr>
            <a:endParaRPr lang="en-US" sz="1100" dirty="0"/>
          </a:p>
          <a:p>
            <a:pPr>
              <a:lnSpc>
                <a:spcPct val="120000"/>
              </a:lnSpc>
              <a:spcBef>
                <a:spcPts val="0"/>
              </a:spcBef>
              <a:buNone/>
            </a:pPr>
            <a:r>
              <a:rPr lang="en-US" sz="1100" dirty="0"/>
              <a:t>Ministry of Labour. (2015) </a:t>
            </a:r>
            <a:r>
              <a:rPr lang="en-US" sz="1100" i="1" dirty="0"/>
              <a:t>Leaves of Absence</a:t>
            </a:r>
            <a:r>
              <a:rPr lang="en-US" sz="1100" dirty="0"/>
              <a:t>. Retrieved from: http://www.labour.gov.on.ca/english/es/pubs/brochures/br_leaves.php </a:t>
            </a:r>
          </a:p>
          <a:p>
            <a:pPr>
              <a:lnSpc>
                <a:spcPct val="120000"/>
              </a:lnSpc>
              <a:spcBef>
                <a:spcPts val="0"/>
              </a:spcBef>
              <a:buNone/>
            </a:pPr>
            <a:r>
              <a:rPr lang="en-US" sz="1100" dirty="0"/>
              <a:t> </a:t>
            </a:r>
          </a:p>
          <a:p>
            <a:pPr>
              <a:lnSpc>
                <a:spcPct val="120000"/>
              </a:lnSpc>
              <a:spcBef>
                <a:spcPts val="0"/>
              </a:spcBef>
              <a:buNone/>
            </a:pPr>
            <a:r>
              <a:rPr lang="en-US" sz="1100" dirty="0" err="1"/>
              <a:t>Sinha</a:t>
            </a:r>
            <a:r>
              <a:rPr lang="en-US" sz="1100" dirty="0"/>
              <a:t>, M. (2012) </a:t>
            </a:r>
            <a:r>
              <a:rPr lang="en-US" sz="1100" i="1" dirty="0"/>
              <a:t>Portrait of Caregivers. </a:t>
            </a:r>
            <a:r>
              <a:rPr lang="en-US" sz="1100" dirty="0"/>
              <a:t>Retrieved from: http://www.statcan.gc.ca/pub/89-652-x/89-652-x2013001-eng.pdf </a:t>
            </a:r>
          </a:p>
          <a:p>
            <a:pPr>
              <a:lnSpc>
                <a:spcPct val="120000"/>
              </a:lnSpc>
              <a:spcBef>
                <a:spcPts val="0"/>
              </a:spcBef>
              <a:buNone/>
            </a:pPr>
            <a:r>
              <a:rPr lang="en-US" sz="1100" dirty="0"/>
              <a:t> </a:t>
            </a:r>
          </a:p>
          <a:p>
            <a:pPr>
              <a:lnSpc>
                <a:spcPct val="120000"/>
              </a:lnSpc>
              <a:spcBef>
                <a:spcPts val="0"/>
              </a:spcBef>
              <a:buNone/>
            </a:pPr>
            <a:endParaRPr lang="en-US" sz="1100" dirty="0"/>
          </a:p>
          <a:p>
            <a:pPr>
              <a:lnSpc>
                <a:spcPct val="120000"/>
              </a:lnSpc>
              <a:spcBef>
                <a:spcPts val="0"/>
              </a:spcBef>
              <a:buNone/>
            </a:pPr>
            <a:r>
              <a:rPr lang="en-US" sz="1100"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sz="quarter" idx="1"/>
          </p:nvPr>
        </p:nvSpPr>
        <p:spPr>
          <a:xfrm>
            <a:off x="381000" y="1752600"/>
            <a:ext cx="8458200" cy="3200400"/>
          </a:xfrm>
        </p:spPr>
        <p:txBody>
          <a:bodyPr>
            <a:noAutofit/>
          </a:bodyPr>
          <a:lstStyle/>
          <a:p>
            <a:r>
              <a:rPr lang="en-US" sz="2800" dirty="0">
                <a:latin typeface="+mj-lt"/>
              </a:rPr>
              <a:t>Many demographic changes have influenced the paid labour market </a:t>
            </a:r>
          </a:p>
          <a:p>
            <a:pPr lvl="1"/>
            <a:r>
              <a:rPr lang="en-US" sz="2400" dirty="0">
                <a:latin typeface="+mj-lt"/>
              </a:rPr>
              <a:t>Increased of women in the workforce</a:t>
            </a:r>
          </a:p>
          <a:p>
            <a:pPr lvl="1"/>
            <a:r>
              <a:rPr lang="en-US" sz="2400" dirty="0">
                <a:latin typeface="+mj-lt"/>
              </a:rPr>
              <a:t>Smaller family sizes </a:t>
            </a:r>
          </a:p>
          <a:p>
            <a:pPr lvl="1"/>
            <a:r>
              <a:rPr lang="en-US" sz="2400" dirty="0">
                <a:latin typeface="+mj-lt"/>
              </a:rPr>
              <a:t>Restructured health care system with a focus on community care </a:t>
            </a:r>
          </a:p>
          <a:p>
            <a:pPr lvl="1"/>
            <a:r>
              <a:rPr lang="en-US" sz="2400" dirty="0">
                <a:latin typeface="+mj-lt"/>
              </a:rPr>
              <a:t>Increased longevity</a:t>
            </a:r>
          </a:p>
          <a:p>
            <a:pPr lvl="1"/>
            <a:r>
              <a:rPr lang="en-US" sz="2400" dirty="0"/>
              <a:t>Aging workforce </a:t>
            </a:r>
            <a:r>
              <a:rPr lang="en-US" sz="900" dirty="0"/>
              <a:t>(Government of Canada, 2016) (</a:t>
            </a:r>
            <a:r>
              <a:rPr lang="en-US" sz="900" dirty="0" err="1"/>
              <a:t>Ireson</a:t>
            </a:r>
            <a:r>
              <a:rPr lang="en-US" sz="900" dirty="0"/>
              <a:t> et al, 2016)</a:t>
            </a:r>
            <a:endParaRPr lang="en-US" sz="2400" dirty="0"/>
          </a:p>
          <a:p>
            <a:pPr lvl="1"/>
            <a:endParaRPr lang="en-US" sz="2400" dirty="0">
              <a:latin typeface="+mj-lt"/>
            </a:endParaRPr>
          </a:p>
        </p:txBody>
      </p:sp>
      <p:pic>
        <p:nvPicPr>
          <p:cNvPr id="4" name="Picture 3"/>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0" y="6324600"/>
            <a:ext cx="3200678" cy="55630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3" name="Content Placeholder 2"/>
          <p:cNvSpPr>
            <a:spLocks noGrp="1"/>
          </p:cNvSpPr>
          <p:nvPr>
            <p:ph sz="quarter" idx="1"/>
          </p:nvPr>
        </p:nvSpPr>
        <p:spPr>
          <a:xfrm>
            <a:off x="457200" y="1219200"/>
            <a:ext cx="8229600" cy="4800600"/>
          </a:xfrm>
        </p:spPr>
        <p:txBody>
          <a:bodyPr>
            <a:normAutofit/>
          </a:bodyPr>
          <a:lstStyle/>
          <a:p>
            <a:pPr>
              <a:lnSpc>
                <a:spcPct val="120000"/>
              </a:lnSpc>
              <a:spcBef>
                <a:spcPts val="0"/>
              </a:spcBef>
              <a:buNone/>
            </a:pPr>
            <a:r>
              <a:rPr lang="en-US" sz="1100" dirty="0"/>
              <a:t>Top Employers for Working Families. (2014). </a:t>
            </a:r>
            <a:r>
              <a:rPr lang="en-US" sz="1100" i="1" dirty="0"/>
              <a:t>BT Group plc</a:t>
            </a:r>
            <a:r>
              <a:rPr lang="en-US" sz="1100" dirty="0"/>
              <a:t>. Retrieved from: http://www.topemployersforworkingfamilies.org.uk/index.php/special-awards/case/bt-group-plc </a:t>
            </a:r>
          </a:p>
          <a:p>
            <a:pPr>
              <a:lnSpc>
                <a:spcPct val="120000"/>
              </a:lnSpc>
              <a:spcBef>
                <a:spcPts val="0"/>
              </a:spcBef>
              <a:buNone/>
            </a:pPr>
            <a:endParaRPr lang="en-US" sz="1100" dirty="0"/>
          </a:p>
          <a:p>
            <a:pPr>
              <a:lnSpc>
                <a:spcPct val="120000"/>
              </a:lnSpc>
              <a:spcBef>
                <a:spcPts val="0"/>
              </a:spcBef>
              <a:buNone/>
            </a:pPr>
            <a:r>
              <a:rPr lang="en-US" sz="1100" dirty="0"/>
              <a:t>United Nations. (2013). </a:t>
            </a:r>
            <a:r>
              <a:rPr lang="en-US" sz="1100" i="1" dirty="0"/>
              <a:t>World Population Ageing 2013</a:t>
            </a:r>
            <a:r>
              <a:rPr lang="en-US" sz="1100" dirty="0"/>
              <a:t>. Retrieved from: http://www.un.org/en/development/desa/population/publications/pdf/ageing/WorldPopulationAgeing2013.pdf</a:t>
            </a:r>
          </a:p>
          <a:p>
            <a:pPr>
              <a:lnSpc>
                <a:spcPct val="120000"/>
              </a:lnSpc>
              <a:spcBef>
                <a:spcPts val="0"/>
              </a:spcBef>
              <a:buNone/>
            </a:pPr>
            <a:endParaRPr lang="en-US" sz="1100" dirty="0"/>
          </a:p>
          <a:p>
            <a:pPr>
              <a:lnSpc>
                <a:spcPct val="120000"/>
              </a:lnSpc>
              <a:spcBef>
                <a:spcPts val="0"/>
              </a:spcBef>
              <a:buNone/>
            </a:pPr>
            <a:r>
              <a:rPr lang="en-US" sz="1100" dirty="0"/>
              <a:t>Wagner, DL., </a:t>
            </a:r>
            <a:r>
              <a:rPr lang="en-US" sz="1100" dirty="0" err="1"/>
              <a:t>Lindemer</a:t>
            </a:r>
            <a:r>
              <a:rPr lang="en-US" sz="1100" dirty="0"/>
              <a:t>, A., </a:t>
            </a:r>
            <a:r>
              <a:rPr lang="en-US" sz="1100" dirty="0" err="1"/>
              <a:t>Yokum</a:t>
            </a:r>
            <a:r>
              <a:rPr lang="en-US" sz="1100" dirty="0"/>
              <a:t>, N. &amp; </a:t>
            </a:r>
            <a:r>
              <a:rPr lang="en-US" sz="1100" dirty="0" err="1"/>
              <a:t>DeFreest</a:t>
            </a:r>
            <a:r>
              <a:rPr lang="en-US" sz="1100" dirty="0"/>
              <a:t>, M. (2012). </a:t>
            </a:r>
            <a:r>
              <a:rPr lang="en-US" sz="1100" i="1" dirty="0"/>
              <a:t>Best practices in workplace eldercare.</a:t>
            </a:r>
            <a:r>
              <a:rPr lang="en-US" sz="1100" dirty="0"/>
              <a:t> Retrieved from: http://www.caregiving.org/wp-content/uploads/2010/01/BestPracticesEldercareFinal1.pdf</a:t>
            </a:r>
          </a:p>
          <a:p>
            <a:pPr>
              <a:lnSpc>
                <a:spcPct val="120000"/>
              </a:lnSpc>
              <a:spcBef>
                <a:spcPts val="0"/>
              </a:spcBef>
              <a:buNone/>
            </a:pPr>
            <a:r>
              <a:rPr lang="en-US" sz="1100" dirty="0"/>
              <a:t> </a:t>
            </a:r>
          </a:p>
          <a:p>
            <a:pPr>
              <a:lnSpc>
                <a:spcPct val="120000"/>
              </a:lnSpc>
              <a:spcBef>
                <a:spcPts val="0"/>
              </a:spcBef>
              <a:buNone/>
            </a:pPr>
            <a:r>
              <a:rPr lang="en-US" sz="1100" dirty="0" err="1"/>
              <a:t>Yeandle</a:t>
            </a:r>
            <a:r>
              <a:rPr lang="en-US" sz="1100" dirty="0"/>
              <a:t> S., Bennett, C., Buckner, L., </a:t>
            </a:r>
            <a:r>
              <a:rPr lang="en-US" sz="1100" dirty="0" err="1"/>
              <a:t>Shipton</a:t>
            </a:r>
            <a:r>
              <a:rPr lang="en-US" sz="1100" dirty="0"/>
              <a:t>, L. &amp; </a:t>
            </a:r>
            <a:r>
              <a:rPr lang="en-US" sz="1100" dirty="0" err="1"/>
              <a:t>Suokas</a:t>
            </a:r>
            <a:r>
              <a:rPr lang="en-US" sz="1100" dirty="0"/>
              <a:t>, A. (2006). </a:t>
            </a:r>
            <a:r>
              <a:rPr lang="en-US" sz="1100" i="1" dirty="0"/>
              <a:t>Who cares wins: the social and business benefits of supporting working </a:t>
            </a:r>
            <a:r>
              <a:rPr lang="en-US" sz="1100" i="1" dirty="0" err="1"/>
              <a:t>carers</a:t>
            </a:r>
            <a:r>
              <a:rPr lang="en-US" sz="1100" dirty="0"/>
              <a:t>. Retrieved from: http://circle.leeds.ac.uk/files/2012/09/who-cares-wins-full-report.pdf </a:t>
            </a:r>
          </a:p>
          <a:p>
            <a:pPr>
              <a:lnSpc>
                <a:spcPct val="120000"/>
              </a:lnSpc>
              <a:spcBef>
                <a:spcPts val="0"/>
              </a:spcBef>
              <a:buNone/>
            </a:pPr>
            <a:endParaRPr lang="en-US" sz="1100" dirty="0"/>
          </a:p>
          <a:p>
            <a:pPr>
              <a:lnSpc>
                <a:spcPct val="120000"/>
              </a:lnSpc>
              <a:spcBef>
                <a:spcPts val="0"/>
              </a:spcBef>
              <a:buNone/>
            </a:pPr>
            <a:r>
              <a:rPr lang="en-US" sz="1100" dirty="0" err="1"/>
              <a:t>Zeytinoglu</a:t>
            </a:r>
            <a:r>
              <a:rPr lang="en-US" sz="1100" dirty="0"/>
              <a:t>, IU. (2005). </a:t>
            </a:r>
            <a:r>
              <a:rPr lang="en-US" sz="1100" i="1" dirty="0"/>
              <a:t>Flexibility in Workplaces: Effects on Workers, Work Environment and the Unions.</a:t>
            </a:r>
            <a:r>
              <a:rPr lang="en-US" sz="1100" dirty="0"/>
              <a:t>  Retrieved from: http://www.ilo.org/public/english/iira/documents/publications/flexibility.pdf</a:t>
            </a:r>
          </a:p>
          <a:p>
            <a:pPr>
              <a:buNone/>
            </a:pPr>
            <a:endParaRPr lang="en-US" sz="1100" dirty="0"/>
          </a:p>
        </p:txBody>
      </p:sp>
      <p:pic>
        <p:nvPicPr>
          <p:cNvPr id="4" name="Picture 3"/>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0" y="6324600"/>
            <a:ext cx="3200678" cy="55630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sz="quarter" idx="1"/>
          </p:nvPr>
        </p:nvSpPr>
        <p:spPr>
          <a:xfrm>
            <a:off x="457200" y="4648200"/>
            <a:ext cx="8229600" cy="1371600"/>
          </a:xfrm>
        </p:spPr>
        <p:txBody>
          <a:bodyPr>
            <a:normAutofit/>
          </a:bodyPr>
          <a:lstStyle/>
          <a:p>
            <a:r>
              <a:rPr lang="en-US" dirty="0"/>
              <a:t>These trends are affecting the growing number of caregiver-employees, given the care needs of the aging population</a:t>
            </a:r>
          </a:p>
        </p:txBody>
      </p:sp>
      <p:pic>
        <p:nvPicPr>
          <p:cNvPr id="4" name="Picture 3"/>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0" y="6324600"/>
            <a:ext cx="3200678" cy="556308"/>
          </a:xfrm>
          <a:prstGeom prst="rect">
            <a:avLst/>
          </a:prstGeom>
        </p:spPr>
      </p:pic>
      <p:sp>
        <p:nvSpPr>
          <p:cNvPr id="8" name="TextBox 7"/>
          <p:cNvSpPr txBox="1"/>
          <p:nvPr/>
        </p:nvSpPr>
        <p:spPr>
          <a:xfrm>
            <a:off x="4953000" y="2362200"/>
            <a:ext cx="3429000" cy="1969770"/>
          </a:xfrm>
          <a:prstGeom prst="rect">
            <a:avLst/>
          </a:prstGeom>
          <a:noFill/>
        </p:spPr>
        <p:txBody>
          <a:bodyPr wrap="square" rtlCol="0">
            <a:spAutoFit/>
          </a:bodyPr>
          <a:lstStyle/>
          <a:p>
            <a:pPr algn="ctr"/>
            <a:r>
              <a:rPr lang="en-US" sz="2800" dirty="0">
                <a:solidFill>
                  <a:schemeClr val="tx2"/>
                </a:solidFill>
              </a:rPr>
              <a:t>Globally, the number of seniors aged 60 and over is expected to </a:t>
            </a:r>
            <a:r>
              <a:rPr lang="en-US" sz="2800" b="1" dirty="0">
                <a:solidFill>
                  <a:schemeClr val="tx2"/>
                </a:solidFill>
              </a:rPr>
              <a:t>double </a:t>
            </a:r>
            <a:r>
              <a:rPr lang="en-US" sz="2800" dirty="0">
                <a:solidFill>
                  <a:schemeClr val="tx2"/>
                </a:solidFill>
              </a:rPr>
              <a:t> </a:t>
            </a:r>
          </a:p>
          <a:p>
            <a:pPr algn="ctr"/>
            <a:r>
              <a:rPr lang="en-US" sz="1000" dirty="0">
                <a:solidFill>
                  <a:schemeClr val="tx2"/>
                </a:solidFill>
              </a:rPr>
              <a:t>(United Nations, 2013)</a:t>
            </a:r>
          </a:p>
        </p:txBody>
      </p:sp>
      <p:sp>
        <p:nvSpPr>
          <p:cNvPr id="6" name="TextBox 5"/>
          <p:cNvSpPr txBox="1"/>
          <p:nvPr/>
        </p:nvSpPr>
        <p:spPr>
          <a:xfrm>
            <a:off x="838200" y="2362200"/>
            <a:ext cx="3429000" cy="1969770"/>
          </a:xfrm>
          <a:prstGeom prst="rect">
            <a:avLst/>
          </a:prstGeom>
          <a:noFill/>
        </p:spPr>
        <p:txBody>
          <a:bodyPr wrap="square" rtlCol="0">
            <a:spAutoFit/>
          </a:bodyPr>
          <a:lstStyle/>
          <a:p>
            <a:pPr algn="ctr"/>
            <a:r>
              <a:rPr lang="en-US" sz="2800" dirty="0">
                <a:solidFill>
                  <a:schemeClr val="tx2"/>
                </a:solidFill>
              </a:rPr>
              <a:t>For the first time in history, the number of seniors will surpass number of children</a:t>
            </a:r>
          </a:p>
          <a:p>
            <a:pPr algn="ctr"/>
            <a:r>
              <a:rPr lang="en-US" sz="1000" dirty="0">
                <a:solidFill>
                  <a:schemeClr val="tx2"/>
                </a:solidFill>
              </a:rPr>
              <a:t>(United Nations, 2013)</a:t>
            </a:r>
          </a:p>
        </p:txBody>
      </p:sp>
      <p:sp>
        <p:nvSpPr>
          <p:cNvPr id="5" name="TextBox 4"/>
          <p:cNvSpPr txBox="1"/>
          <p:nvPr/>
        </p:nvSpPr>
        <p:spPr>
          <a:xfrm>
            <a:off x="3505200" y="1487269"/>
            <a:ext cx="2193549" cy="646331"/>
          </a:xfrm>
          <a:prstGeom prst="rect">
            <a:avLst/>
          </a:prstGeom>
          <a:noFill/>
        </p:spPr>
        <p:txBody>
          <a:bodyPr wrap="none" rtlCol="0">
            <a:spAutoFit/>
          </a:bodyPr>
          <a:lstStyle/>
          <a:p>
            <a:r>
              <a:rPr lang="en-US" sz="3600" dirty="0">
                <a:solidFill>
                  <a:schemeClr val="tx2"/>
                </a:solidFill>
              </a:rPr>
              <a:t>By 2050 …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371600" y="3124200"/>
            <a:ext cx="6858000" cy="1066800"/>
          </a:xfrm>
        </p:spPr>
        <p:txBody>
          <a:bodyPr>
            <a:normAutofit/>
          </a:bodyPr>
          <a:lstStyle/>
          <a:p>
            <a:r>
              <a:rPr lang="en-US" sz="3600" dirty="0"/>
              <a:t>1. What are Caregiver-Employees?</a:t>
            </a:r>
          </a:p>
        </p:txBody>
      </p:sp>
      <p:pic>
        <p:nvPicPr>
          <p:cNvPr id="4" name="Picture 3"/>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0" y="6324600"/>
            <a:ext cx="3200678" cy="55630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Caregiver-Employees					</a:t>
            </a:r>
            <a:r>
              <a:rPr lang="en-US" sz="1600" dirty="0">
                <a:solidFill>
                  <a:schemeClr val="accent1"/>
                </a:solidFill>
              </a:rPr>
              <a:t>1</a:t>
            </a:r>
          </a:p>
        </p:txBody>
      </p:sp>
      <p:sp>
        <p:nvSpPr>
          <p:cNvPr id="3" name="Content Placeholder 2"/>
          <p:cNvSpPr>
            <a:spLocks noGrp="1"/>
          </p:cNvSpPr>
          <p:nvPr>
            <p:ph sz="quarter" idx="1"/>
          </p:nvPr>
        </p:nvSpPr>
        <p:spPr>
          <a:xfrm>
            <a:off x="457200" y="1600200"/>
            <a:ext cx="8229600" cy="3810000"/>
          </a:xfrm>
        </p:spPr>
        <p:txBody>
          <a:bodyPr>
            <a:noAutofit/>
          </a:bodyPr>
          <a:lstStyle/>
          <a:p>
            <a:r>
              <a:rPr lang="en-US" sz="2500" b="1" dirty="0">
                <a:solidFill>
                  <a:schemeClr val="accent1"/>
                </a:solidFill>
              </a:rPr>
              <a:t>Caregiver-employees (CEs) </a:t>
            </a:r>
            <a:r>
              <a:rPr lang="en-US" sz="2500" dirty="0"/>
              <a:t>are family members and other significant people who provide care and assistance to individuals living with debilitating physical, mental and/or cognitive conditions while also working in paid employment </a:t>
            </a:r>
            <a:r>
              <a:rPr lang="en-US" sz="1000" dirty="0"/>
              <a:t>(</a:t>
            </a:r>
            <a:r>
              <a:rPr lang="en-US" sz="1000" dirty="0" err="1"/>
              <a:t>Ireson</a:t>
            </a:r>
            <a:r>
              <a:rPr lang="en-US" sz="1000" dirty="0"/>
              <a:t> et al, 2016)</a:t>
            </a:r>
            <a:endParaRPr lang="en-US" sz="2500" dirty="0"/>
          </a:p>
          <a:p>
            <a:pPr>
              <a:buNone/>
            </a:pPr>
            <a:endParaRPr lang="en-US" sz="2500" dirty="0"/>
          </a:p>
          <a:p>
            <a:r>
              <a:rPr lang="en-US" sz="2500" dirty="0"/>
              <a:t>CEs can be parents, spouses, life partners, adult children, siblings or friends </a:t>
            </a:r>
          </a:p>
          <a:p>
            <a:endParaRPr lang="en-US" sz="2500" dirty="0"/>
          </a:p>
          <a:p>
            <a:r>
              <a:rPr lang="en-US" sz="2500" dirty="0"/>
              <a:t>CEs are employed in all industries and occupations, ranging from small to large workplace sizes and various sectors </a:t>
            </a:r>
            <a:r>
              <a:rPr lang="en-US" sz="1000" dirty="0"/>
              <a:t>(</a:t>
            </a:r>
            <a:r>
              <a:rPr lang="en-US" sz="1000" dirty="0" err="1"/>
              <a:t>Yeandle</a:t>
            </a:r>
            <a:r>
              <a:rPr lang="en-US" sz="1000" dirty="0"/>
              <a:t> et al, 2006)</a:t>
            </a:r>
            <a:endParaRPr lang="en-US" sz="2500" dirty="0"/>
          </a:p>
        </p:txBody>
      </p:sp>
      <p:pic>
        <p:nvPicPr>
          <p:cNvPr id="4" name="Picture 3"/>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0" y="6324600"/>
            <a:ext cx="3200678" cy="55630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Caregiver-Employees					</a:t>
            </a:r>
            <a:r>
              <a:rPr lang="en-US" sz="1600" dirty="0">
                <a:solidFill>
                  <a:schemeClr val="accent1"/>
                </a:solidFill>
              </a:rPr>
              <a:t>1 </a:t>
            </a:r>
          </a:p>
        </p:txBody>
      </p:sp>
      <p:sp>
        <p:nvSpPr>
          <p:cNvPr id="3" name="Content Placeholder 2"/>
          <p:cNvSpPr>
            <a:spLocks noGrp="1"/>
          </p:cNvSpPr>
          <p:nvPr>
            <p:ph sz="quarter" idx="1"/>
          </p:nvPr>
        </p:nvSpPr>
        <p:spPr>
          <a:xfrm>
            <a:off x="533400" y="1371600"/>
            <a:ext cx="8382000" cy="5029200"/>
          </a:xfrm>
        </p:spPr>
        <p:txBody>
          <a:bodyPr>
            <a:normAutofit fontScale="92500" lnSpcReduction="10000"/>
          </a:bodyPr>
          <a:lstStyle/>
          <a:p>
            <a:r>
              <a:rPr lang="en-US" sz="2800" dirty="0"/>
              <a:t>Main tasks of CEs can include</a:t>
            </a:r>
          </a:p>
          <a:p>
            <a:pPr lvl="1"/>
            <a:r>
              <a:rPr lang="en-US" sz="2400" dirty="0"/>
              <a:t>Transportation</a:t>
            </a:r>
          </a:p>
          <a:p>
            <a:pPr lvl="1"/>
            <a:r>
              <a:rPr lang="en-US" sz="2400" dirty="0"/>
              <a:t>Household chores</a:t>
            </a:r>
          </a:p>
          <a:p>
            <a:pPr lvl="1"/>
            <a:r>
              <a:rPr lang="en-US" sz="2400" dirty="0"/>
              <a:t>Personal care</a:t>
            </a:r>
          </a:p>
          <a:p>
            <a:pPr lvl="1"/>
            <a:r>
              <a:rPr lang="en-US" sz="2400" dirty="0"/>
              <a:t>Financial management</a:t>
            </a:r>
          </a:p>
          <a:p>
            <a:pPr lvl="1"/>
            <a:r>
              <a:rPr lang="en-US" sz="2400" dirty="0"/>
              <a:t>Medical care </a:t>
            </a:r>
            <a:r>
              <a:rPr lang="en-US" sz="1000" dirty="0"/>
              <a:t>(Government of Canada, 2016)</a:t>
            </a:r>
          </a:p>
          <a:p>
            <a:pPr lvl="1">
              <a:buNone/>
            </a:pPr>
            <a:endParaRPr lang="en-US" sz="2400" dirty="0"/>
          </a:p>
          <a:p>
            <a:r>
              <a:rPr lang="en-US" sz="2800" dirty="0"/>
              <a:t>Why become a CE?</a:t>
            </a:r>
          </a:p>
          <a:p>
            <a:pPr lvl="1"/>
            <a:r>
              <a:rPr lang="en-US" dirty="0"/>
              <a:t>Cultural obligations</a:t>
            </a:r>
          </a:p>
          <a:p>
            <a:pPr lvl="1"/>
            <a:r>
              <a:rPr lang="en-US" dirty="0"/>
              <a:t>Time to give back</a:t>
            </a:r>
          </a:p>
          <a:p>
            <a:pPr lvl="1"/>
            <a:r>
              <a:rPr lang="en-US" dirty="0"/>
              <a:t>Allow family members to age at home</a:t>
            </a:r>
          </a:p>
          <a:p>
            <a:pPr lvl="1"/>
            <a:r>
              <a:rPr lang="en-US" dirty="0"/>
              <a:t>No other alternatives</a:t>
            </a:r>
          </a:p>
          <a:p>
            <a:pPr lvl="1"/>
            <a:r>
              <a:rPr lang="en-US" dirty="0"/>
              <a:t>Personal choice</a:t>
            </a:r>
          </a:p>
          <a:p>
            <a:pPr lvl="1"/>
            <a:endParaRPr lang="en-US" dirty="0"/>
          </a:p>
          <a:p>
            <a:pPr lvl="1">
              <a:buNone/>
            </a:pPr>
            <a:endParaRPr lang="en-US" sz="2800" dirty="0"/>
          </a:p>
          <a:p>
            <a:pPr lvl="1"/>
            <a:endParaRPr lang="en-US" sz="2800" dirty="0"/>
          </a:p>
          <a:p>
            <a:pPr lvl="1"/>
            <a:endParaRPr lang="en-US" sz="2800" dirty="0"/>
          </a:p>
        </p:txBody>
      </p:sp>
      <p:pic>
        <p:nvPicPr>
          <p:cNvPr id="4" name="Picture 3"/>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0" y="6324600"/>
            <a:ext cx="3200678" cy="556308"/>
          </a:xfrm>
          <a:prstGeom prst="rect">
            <a:avLst/>
          </a:prstGeom>
        </p:spPr>
      </p:pic>
      <p:pic>
        <p:nvPicPr>
          <p:cNvPr id="6146" name="Picture 2" descr="http://ghw.mcmaster.ca/sites/default/files/Immigrant_30_0.jpg"/>
          <p:cNvPicPr>
            <a:picLocks noChangeAspect="1" noChangeArrowheads="1"/>
          </p:cNvPicPr>
          <p:nvPr/>
        </p:nvPicPr>
        <p:blipFill>
          <a:blip r:embed="rId4" cstate="print"/>
          <a:srcRect/>
          <a:stretch>
            <a:fillRect/>
          </a:stretch>
        </p:blipFill>
        <p:spPr bwMode="auto">
          <a:xfrm>
            <a:off x="4572000" y="2133600"/>
            <a:ext cx="3879464" cy="2590800"/>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2. What is the Significance?</a:t>
            </a:r>
          </a:p>
        </p:txBody>
      </p:sp>
      <p:sp>
        <p:nvSpPr>
          <p:cNvPr id="3" name="Text Placeholder 2"/>
          <p:cNvSpPr>
            <a:spLocks noGrp="1"/>
          </p:cNvSpPr>
          <p:nvPr>
            <p:ph type="body" idx="1"/>
          </p:nvPr>
        </p:nvSpPr>
        <p:spPr/>
        <p:txBody>
          <a:bodyPr/>
          <a:lstStyle/>
          <a:p>
            <a:endParaRPr lang="en-US"/>
          </a:p>
        </p:txBody>
      </p:sp>
      <p:pic>
        <p:nvPicPr>
          <p:cNvPr id="4" name="Picture 3"/>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0" y="6324600"/>
            <a:ext cx="3200678" cy="55630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Custom 1">
      <a:majorFont>
        <a:latin typeface="Calibri Light"/>
        <a:ea typeface=""/>
        <a:cs typeface=""/>
      </a:majorFont>
      <a:minorFont>
        <a:latin typeface="Calibri Light"/>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3649</TotalTime>
  <Words>3055</Words>
  <Application>Microsoft Office PowerPoint</Application>
  <PresentationFormat>On-screen Show (4:3)</PresentationFormat>
  <Paragraphs>322</Paragraphs>
  <Slides>40</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Times New Roman</vt:lpstr>
      <vt:lpstr>Wingdings</vt:lpstr>
      <vt:lpstr>Wingdings 2</vt:lpstr>
      <vt:lpstr>Wingdings 3</vt:lpstr>
      <vt:lpstr>Origin</vt:lpstr>
      <vt:lpstr>Caregiver-Friendly Workplaces and Policies  </vt:lpstr>
      <vt:lpstr>Outline</vt:lpstr>
      <vt:lpstr>Goals</vt:lpstr>
      <vt:lpstr>Introduction</vt:lpstr>
      <vt:lpstr>Introduction</vt:lpstr>
      <vt:lpstr>1. What are Caregiver-Employees?</vt:lpstr>
      <vt:lpstr>Caregiver-Employees     1</vt:lpstr>
      <vt:lpstr>Caregiver-Employees     1 </vt:lpstr>
      <vt:lpstr>2. What is the Significance?</vt:lpstr>
      <vt:lpstr>Caregiver-Employees      2.a</vt:lpstr>
      <vt:lpstr>Caregiver-Employees     2.a</vt:lpstr>
      <vt:lpstr>Issues Surrounding Caregiver-Employees 2.b</vt:lpstr>
      <vt:lpstr>Issues Surrounding Caregiver-Employees 2.b</vt:lpstr>
      <vt:lpstr>3. How to Help CEs – Caregiver-Friendly Workplace Policies </vt:lpstr>
      <vt:lpstr>Caregiver-Friendly Workplace Policies  3</vt:lpstr>
      <vt:lpstr>Caregiver-Friendly Workplace Policies  3</vt:lpstr>
      <vt:lpstr>Caregiver-Friendly Workplace Policies  3</vt:lpstr>
      <vt:lpstr>4. Types of Caregiver-Friendly Workplace Policies</vt:lpstr>
      <vt:lpstr>Caregiver-Friendly Workplace Policies  4</vt:lpstr>
      <vt:lpstr>Caregiver-Friendly Workplace Policies  4</vt:lpstr>
      <vt:lpstr>Caregiver-Friendly Workplace Policies  4</vt:lpstr>
      <vt:lpstr>Caregiver-Friendly Workplace Policies  4</vt:lpstr>
      <vt:lpstr>Caregiver-Friendly Workplace Policies  4</vt:lpstr>
      <vt:lpstr>Food for Thought</vt:lpstr>
      <vt:lpstr>Food for Thought</vt:lpstr>
      <vt:lpstr>Food for Thought</vt:lpstr>
      <vt:lpstr>Food for Thought</vt:lpstr>
      <vt:lpstr>5. CFWPs in Gold Standard Workplaces</vt:lpstr>
      <vt:lpstr>Gold-Standard Workplaces    5 </vt:lpstr>
      <vt:lpstr>Gold-Standard Workplaces    5 </vt:lpstr>
      <vt:lpstr>Gold-Standard Workplaces    5 </vt:lpstr>
      <vt:lpstr>6. Implementing CFWPs </vt:lpstr>
      <vt:lpstr>Implementing CFWPs in the Workplace  6.a</vt:lpstr>
      <vt:lpstr>Implementing CFWPs in the Workplace  6.a</vt:lpstr>
      <vt:lpstr>Barriers to Implementing CFWPs   6.b</vt:lpstr>
      <vt:lpstr>Conclusions</vt:lpstr>
      <vt:lpstr>Thank you! Questions?</vt:lpstr>
      <vt:lpstr>References</vt:lpstr>
      <vt:lpstr>References</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Caregiver-Friendly Workplaces and Policies</dc:title>
  <dc:creator>chloe ilagan</dc:creator>
  <cp:lastModifiedBy>Brooke Chmiel</cp:lastModifiedBy>
  <cp:revision>370</cp:revision>
  <dcterms:created xsi:type="dcterms:W3CDTF">2016-05-26T16:39:49Z</dcterms:created>
  <dcterms:modified xsi:type="dcterms:W3CDTF">2022-04-28T18:19:40Z</dcterms:modified>
</cp:coreProperties>
</file>